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667" r:id="rId2"/>
    <p:sldId id="761" r:id="rId3"/>
    <p:sldId id="771" r:id="rId4"/>
    <p:sldId id="768" r:id="rId5"/>
    <p:sldId id="796" r:id="rId6"/>
    <p:sldId id="769" r:id="rId7"/>
    <p:sldId id="835" r:id="rId8"/>
    <p:sldId id="770" r:id="rId9"/>
    <p:sldId id="821" r:id="rId10"/>
    <p:sldId id="802" r:id="rId11"/>
    <p:sldId id="803" r:id="rId12"/>
    <p:sldId id="778" r:id="rId13"/>
    <p:sldId id="779" r:id="rId14"/>
    <p:sldId id="780" r:id="rId15"/>
    <p:sldId id="838" r:id="rId16"/>
    <p:sldId id="839" r:id="rId17"/>
    <p:sldId id="804" r:id="rId18"/>
    <p:sldId id="805" r:id="rId19"/>
    <p:sldId id="806" r:id="rId20"/>
    <p:sldId id="841" r:id="rId21"/>
    <p:sldId id="808" r:id="rId22"/>
    <p:sldId id="809" r:id="rId23"/>
    <p:sldId id="783" r:id="rId24"/>
    <p:sldId id="781" r:id="rId25"/>
    <p:sldId id="800" r:id="rId26"/>
    <p:sldId id="786" r:id="rId27"/>
    <p:sldId id="762" r:id="rId28"/>
    <p:sldId id="782" r:id="rId29"/>
    <p:sldId id="777" r:id="rId30"/>
    <p:sldId id="773" r:id="rId31"/>
    <p:sldId id="763" r:id="rId32"/>
    <p:sldId id="822" r:id="rId33"/>
    <p:sldId id="774" r:id="rId34"/>
    <p:sldId id="823" r:id="rId35"/>
    <p:sldId id="824" r:id="rId36"/>
    <p:sldId id="807" r:id="rId37"/>
    <p:sldId id="842" r:id="rId38"/>
    <p:sldId id="843" r:id="rId39"/>
    <p:sldId id="790" r:id="rId40"/>
    <p:sldId id="791" r:id="rId41"/>
    <p:sldId id="825" r:id="rId42"/>
    <p:sldId id="826" r:id="rId43"/>
    <p:sldId id="827" r:id="rId44"/>
    <p:sldId id="844" r:id="rId45"/>
    <p:sldId id="845" r:id="rId46"/>
    <p:sldId id="794" r:id="rId47"/>
    <p:sldId id="766" r:id="rId48"/>
    <p:sldId id="832" r:id="rId49"/>
    <p:sldId id="830" r:id="rId50"/>
    <p:sldId id="833" r:id="rId51"/>
    <p:sldId id="834" r:id="rId52"/>
    <p:sldId id="846" r:id="rId53"/>
    <p:sldId id="764" r:id="rId54"/>
    <p:sldId id="847" r:id="rId55"/>
    <p:sldId id="848" r:id="rId56"/>
    <p:sldId id="849" r:id="rId57"/>
    <p:sldId id="767" r:id="rId58"/>
    <p:sldId id="272" r:id="rId59"/>
  </p:sldIdLst>
  <p:sldSz cx="12192000" cy="6858000"/>
  <p:notesSz cx="6858000" cy="9144000"/>
  <p:custDataLst>
    <p:tags r:id="rId62"/>
  </p:custDataLst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2">
          <p15:clr>
            <a:srgbClr val="A4A3A4"/>
          </p15:clr>
        </p15:guide>
        <p15:guide id="2" orient="horz" pos="233">
          <p15:clr>
            <a:srgbClr val="A4A3A4"/>
          </p15:clr>
        </p15:guide>
        <p15:guide id="3" orient="horz" pos="4066">
          <p15:clr>
            <a:srgbClr val="A4A3A4"/>
          </p15:clr>
        </p15:guide>
        <p15:guide id="4" pos="1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90">
          <p15:clr>
            <a:srgbClr val="A4A3A4"/>
          </p15:clr>
        </p15:guide>
        <p15:guide id="2" pos="213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ll" initials="d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5B9BD5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0945" autoAdjust="0"/>
  </p:normalViewPr>
  <p:slideViewPr>
    <p:cSldViewPr snapToGrid="0" snapToObjects="1">
      <p:cViewPr varScale="1">
        <p:scale>
          <a:sx n="62" d="100"/>
          <a:sy n="62" d="100"/>
        </p:scale>
        <p:origin x="636" y="52"/>
      </p:cViewPr>
      <p:guideLst>
        <p:guide orient="horz" pos="592"/>
        <p:guide orient="horz" pos="233"/>
        <p:guide orient="horz" pos="4066"/>
        <p:guide pos="1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13728"/>
    </p:cViewPr>
  </p:sorterViewPr>
  <p:notesViewPr>
    <p:cSldViewPr snapToGrid="0" snapToObjects="1">
      <p:cViewPr varScale="1">
        <p:scale>
          <a:sx n="86" d="100"/>
          <a:sy n="86" d="100"/>
        </p:scale>
        <p:origin x="-3846" y="-78"/>
      </p:cViewPr>
      <p:guideLst>
        <p:guide orient="horz" pos="2790"/>
        <p:guide pos="21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DE72D-FE73-4C7C-9BC3-77F2415C7DBC}" type="datetimeFigureOut">
              <a:rPr lang="zh-CN" altLang="en-US" smtClean="0"/>
              <a:t>2023/9/5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840C6-14BF-4734-8B64-E034953504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E8A47-3D46-4DC9-AB0D-52AB6CF44A06}" type="datetimeFigureOut">
              <a:rPr lang="zh-CN" altLang="en-US" smtClean="0"/>
              <a:t>2023/9/5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B9571-4ED6-4C81-B95F-91FC05788F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自我介绍</a:t>
            </a:r>
            <a:r>
              <a:rPr lang="zh-CN" altLang="en-US" dirty="0" smtClean="0"/>
              <a:t>？ </a:t>
            </a:r>
            <a:r>
              <a:rPr lang="en-US" altLang="zh-CN" dirty="0" err="1" smtClean="0"/>
              <a:t>Clife</a:t>
            </a:r>
            <a:r>
              <a:rPr lang="zh-CN" altLang="en-US" dirty="0" smtClean="0"/>
              <a:t>很大，</a:t>
            </a:r>
            <a:endParaRPr lang="en-US" altLang="zh-CN" dirty="0" smtClean="0"/>
          </a:p>
          <a:p>
            <a:r>
              <a:rPr lang="zh-CN" altLang="en-US" dirty="0" smtClean="0"/>
              <a:t>老板</a:t>
            </a:r>
            <a:r>
              <a:rPr lang="zh-CN" altLang="en-US" dirty="0" smtClean="0"/>
              <a:t>的课程，介绍</a:t>
            </a:r>
            <a:r>
              <a:rPr lang="en-US" altLang="zh-CN" dirty="0" err="1" smtClean="0"/>
              <a:t>clife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470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入口在云端，与公司战略深度契合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851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硬件选型考虑：大小，功耗，通讯距离，传输数据，网络信号，供电等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54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艾瑞</a:t>
            </a:r>
            <a:r>
              <a:rPr lang="zh-CN" altLang="en-US" dirty="0" smtClean="0"/>
              <a:t>咨询，同事或多或少来自上面企业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774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72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路由器，睡眠带入库中，其他场景也在规划中，运营商有合作，深圳有套包，实际销售中的一些感悟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990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技术   情怀   </a:t>
            </a:r>
            <a:r>
              <a:rPr lang="en-US" altLang="zh-CN" dirty="0" smtClean="0"/>
              <a:t>16</a:t>
            </a:r>
            <a:r>
              <a:rPr lang="zh-CN" altLang="en-US" dirty="0" smtClean="0"/>
              <a:t>年左右合作 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891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前装方案，太贵，</a:t>
            </a:r>
            <a:r>
              <a:rPr lang="en-US" altLang="zh-CN" dirty="0" smtClean="0"/>
              <a:t>plc</a:t>
            </a:r>
            <a:r>
              <a:rPr lang="zh-CN" altLang="en-US" dirty="0" smtClean="0"/>
              <a:t>，有点就有网。 无线方案也出来了，更适合后装  </a:t>
            </a:r>
            <a:r>
              <a:rPr lang="en-US" altLang="zh-CN" dirty="0" smtClean="0"/>
              <a:t>8600</a:t>
            </a:r>
            <a:r>
              <a:rPr lang="zh-CN" altLang="en-US" dirty="0" smtClean="0"/>
              <a:t>平米 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068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14 15</a:t>
            </a:r>
            <a:r>
              <a:rPr lang="zh-CN" altLang="en-US" dirty="0" smtClean="0"/>
              <a:t>年北京雾霾，净化器   手环  小米生态链  当年便宜卖模组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189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参与制定：今年</a:t>
            </a:r>
            <a:r>
              <a:rPr lang="en-US" altLang="zh-CN" dirty="0" smtClean="0"/>
              <a:t>5</a:t>
            </a:r>
            <a:r>
              <a:rPr lang="zh-CN" altLang="en-US" dirty="0" smtClean="0"/>
              <a:t>月实施的   深圳市 居住建筑全屋智能工程技术标准   华为  创维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498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上市 财报，</a:t>
            </a:r>
            <a:r>
              <a:rPr lang="en-US" altLang="zh-CN" dirty="0" err="1" smtClean="0"/>
              <a:t>paas</a:t>
            </a:r>
            <a:r>
              <a:rPr lang="zh-CN" altLang="en-US" dirty="0" smtClean="0"/>
              <a:t>收入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6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07</a:t>
            </a:r>
            <a:r>
              <a:rPr lang="zh-CN" altLang="en-US" dirty="0" smtClean="0"/>
              <a:t>年苹果智能手机   技术变革 科技向善  大模型 大量算力资源 大企业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349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衣联网、枕头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100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安克创新等，运动主机</a:t>
            </a:r>
            <a:r>
              <a:rPr lang="en-US" altLang="zh-CN" dirty="0" smtClean="0"/>
              <a:t>/</a:t>
            </a:r>
            <a:r>
              <a:rPr lang="zh-CN" altLang="en-US" dirty="0" smtClean="0"/>
              <a:t>小米众筹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4151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Clife.cn </a:t>
            </a:r>
            <a:r>
              <a:rPr lang="zh-CN" altLang="en-US" dirty="0" smtClean="0"/>
              <a:t>流量不行  公司还是需要加大运营投入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172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试用账号</a:t>
            </a:r>
            <a:r>
              <a:rPr lang="en-US" altLang="zh-CN" dirty="0" smtClean="0"/>
              <a:t>demo-</a:t>
            </a:r>
            <a:r>
              <a:rPr lang="zh-CN" altLang="en-US" dirty="0" smtClean="0"/>
              <a:t>开发中，投标演示用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571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Clink  </a:t>
            </a:r>
            <a:r>
              <a:rPr lang="zh-CN" altLang="en-US" dirty="0" smtClean="0"/>
              <a:t>产品中心  </a:t>
            </a:r>
            <a:r>
              <a:rPr lang="en-US" altLang="zh-CN" dirty="0" smtClean="0"/>
              <a:t>OSP</a:t>
            </a:r>
            <a:r>
              <a:rPr lang="zh-CN" altLang="en-US" dirty="0" smtClean="0"/>
              <a:t>运营支撑平台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22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从终端</a:t>
            </a:r>
            <a:r>
              <a:rPr lang="en-US" altLang="zh-CN" dirty="0" smtClean="0"/>
              <a:t>~</a:t>
            </a:r>
            <a:r>
              <a:rPr lang="zh-CN" altLang="en-US" dirty="0" smtClean="0"/>
              <a:t>平台</a:t>
            </a:r>
            <a:r>
              <a:rPr lang="en-US" altLang="zh-CN" dirty="0" smtClean="0"/>
              <a:t>~</a:t>
            </a:r>
            <a:r>
              <a:rPr lang="zh-CN" altLang="en-US" dirty="0" smtClean="0"/>
              <a:t>行业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7666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Het</a:t>
            </a:r>
            <a:r>
              <a:rPr lang="zh-CN" altLang="en-US" dirty="0" smtClean="0"/>
              <a:t>储能事业</a:t>
            </a:r>
            <a:r>
              <a:rPr lang="zh-CN" altLang="en-US" dirty="0" smtClean="0"/>
              <a:t>部，储能解决方案，云</a:t>
            </a:r>
            <a:r>
              <a:rPr lang="en-US" altLang="zh-CN" dirty="0" smtClean="0"/>
              <a:t>-</a:t>
            </a:r>
            <a:r>
              <a:rPr lang="zh-CN" altLang="en-US" dirty="0" smtClean="0"/>
              <a:t>管</a:t>
            </a:r>
            <a:r>
              <a:rPr lang="en-US" altLang="zh-CN" dirty="0" smtClean="0"/>
              <a:t>-</a:t>
            </a:r>
            <a:r>
              <a:rPr lang="zh-CN" altLang="en-US" dirty="0" smtClean="0"/>
              <a:t>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7883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Zigbee</a:t>
            </a:r>
            <a:r>
              <a:rPr lang="zh-CN" altLang="en-US" dirty="0" smtClean="0"/>
              <a:t>、蓝</a:t>
            </a:r>
            <a:r>
              <a:rPr lang="zh-CN" altLang="en-US" dirty="0" smtClean="0"/>
              <a:t>牙子设备  直接用于项目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026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公司所有的行业设备。</a:t>
            </a:r>
            <a:r>
              <a:rPr lang="en-US" altLang="zh-CN" dirty="0" smtClean="0"/>
              <a:t>200+</a:t>
            </a:r>
            <a:r>
              <a:rPr lang="zh-CN" altLang="en-US" dirty="0" smtClean="0"/>
              <a:t>款，平台可以监控接了多少款，部署了多少服务，每款设备情况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9179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毫米波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624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冰箱几千个点、个性化冰箱、冰箱结婚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2761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平台有成熟的平台对接方案，展厅 ：海尔</a:t>
            </a:r>
            <a:r>
              <a:rPr lang="en-US" altLang="zh-CN" dirty="0" smtClean="0"/>
              <a:t>/</a:t>
            </a:r>
            <a:r>
              <a:rPr lang="zh-CN" altLang="en-US" dirty="0" smtClean="0"/>
              <a:t>南京物联，效果差，空调不能用。有人</a:t>
            </a:r>
            <a:r>
              <a:rPr lang="zh-CN" altLang="en-US" dirty="0" smtClean="0"/>
              <a:t>建议 平台</a:t>
            </a:r>
            <a:r>
              <a:rPr lang="zh-CN" altLang="en-US" dirty="0" smtClean="0"/>
              <a:t>对接替代云对接，技术没有任何问题，实际行不通。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9103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双模模组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5870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蓝牙手环、</a:t>
            </a:r>
            <a:r>
              <a:rPr lang="en-US" altLang="zh-CN" dirty="0" err="1" smtClean="0"/>
              <a:t>zigbee</a:t>
            </a:r>
            <a:r>
              <a:rPr lang="zh-CN" altLang="en-US" dirty="0" smtClean="0"/>
              <a:t>，睡眠带</a:t>
            </a:r>
            <a:r>
              <a:rPr lang="en-US" altLang="zh-CN" dirty="0" smtClean="0"/>
              <a:t>/</a:t>
            </a:r>
            <a:r>
              <a:rPr lang="zh-CN" altLang="en-US" dirty="0" smtClean="0"/>
              <a:t>路由器</a:t>
            </a:r>
            <a:r>
              <a:rPr lang="en-US" altLang="zh-CN" dirty="0" smtClean="0"/>
              <a:t>(</a:t>
            </a:r>
            <a:r>
              <a:rPr lang="zh-CN" altLang="en-US" dirty="0" smtClean="0"/>
              <a:t>提前注册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，烧录用的少，运营商平台产品用的多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1338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打通</a:t>
            </a:r>
            <a:r>
              <a:rPr lang="en-US" altLang="zh-CN" dirty="0" smtClean="0"/>
              <a:t>U8 </a:t>
            </a:r>
            <a:r>
              <a:rPr lang="en-US" altLang="zh-CN" dirty="0" smtClean="0"/>
              <a:t>OA</a:t>
            </a:r>
            <a:r>
              <a:rPr lang="zh-CN" altLang="en-US" dirty="0" smtClean="0"/>
              <a:t>，上架需审核，后期：商城 </a:t>
            </a:r>
            <a:r>
              <a:rPr lang="zh-CN" altLang="en-US" dirty="0" smtClean="0"/>
              <a:t>直接购买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0067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私有化：部署服务，烧录地址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3428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解决网络，解决连接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709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瑞云，后续可能内化成</a:t>
            </a:r>
            <a:r>
              <a:rPr lang="en-US" altLang="zh-CN" dirty="0" err="1" smtClean="0"/>
              <a:t>clife</a:t>
            </a:r>
            <a:r>
              <a:rPr lang="zh-CN" altLang="en-US" dirty="0" smtClean="0"/>
              <a:t>售后系统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3658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0931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het</a:t>
            </a:r>
            <a:r>
              <a:rPr lang="zh-CN" altLang="en-US" dirty="0" smtClean="0"/>
              <a:t>研究院一起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215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拿冰箱</a:t>
            </a:r>
            <a:r>
              <a:rPr lang="zh-CN" altLang="en-US" dirty="0" smtClean="0"/>
              <a:t>举例，契合公司战略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888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似曾相识     开裆裤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535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677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C-life </a:t>
            </a:r>
            <a:r>
              <a:rPr lang="zh-CN" altLang="en-US" dirty="0" smtClean="0"/>
              <a:t>老板带领，参天</a:t>
            </a:r>
            <a:r>
              <a:rPr lang="zh-CN" altLang="en-US" dirty="0" smtClean="0"/>
              <a:t>大树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567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一直以来的问题，后期有</a:t>
            </a:r>
            <a:r>
              <a:rPr lang="en-US" altLang="zh-CN" dirty="0" smtClean="0"/>
              <a:t>Matter  </a:t>
            </a:r>
            <a:r>
              <a:rPr lang="zh-CN" altLang="en-US" dirty="0" smtClean="0"/>
              <a:t>国内有</a:t>
            </a:r>
            <a:r>
              <a:rPr lang="en-US" altLang="zh-CN" dirty="0" smtClean="0"/>
              <a:t>OLA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260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松下智能调温项目，马</a:t>
            </a:r>
            <a:r>
              <a:rPr lang="zh-CN" altLang="en-US" dirty="0" smtClean="0"/>
              <a:t>斯克 脑</a:t>
            </a:r>
            <a:r>
              <a:rPr lang="zh-CN" altLang="en-US" dirty="0" smtClean="0"/>
              <a:t>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9571-4ED6-4C81-B95F-91FC05788F2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391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和而泰 LOGO\C-life-LOGO 横版+竖版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281" y="150109"/>
            <a:ext cx="851425" cy="25246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 userDrawn="1"/>
        </p:nvSpPr>
        <p:spPr>
          <a:xfrm>
            <a:off x="10771834" y="156353"/>
            <a:ext cx="1262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生活本应如此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771834" y="6511331"/>
            <a:ext cx="1262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www.clife.cn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Administrator\Desktop\和而泰 LOGO\C-life-LOGO 横版+竖版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20409" y="150109"/>
            <a:ext cx="851425" cy="25246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 userDrawn="1"/>
        </p:nvSpPr>
        <p:spPr>
          <a:xfrm>
            <a:off x="10771834" y="156353"/>
            <a:ext cx="1262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生活本应如此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0771834" y="6511331"/>
            <a:ext cx="1262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www.clife.cn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应用所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dministrator\Desktop\和而泰 LOGO\C-life-LOGO 横版+竖版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281" y="150109"/>
            <a:ext cx="851425" cy="25246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 userDrawn="1"/>
        </p:nvSpPr>
        <p:spPr>
          <a:xfrm>
            <a:off x="10771834" y="156353"/>
            <a:ext cx="1262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生活本应如此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0771834" y="6511331"/>
            <a:ext cx="1262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www.clife.cn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open.clife.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11" Type="http://schemas.openxmlformats.org/officeDocument/2006/relationships/image" Target="../media/image57.jpe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3.png"/><Relationship Id="rId5" Type="http://schemas.openxmlformats.org/officeDocument/2006/relationships/image" Target="../media/image62.wmf"/><Relationship Id="rId4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90.png"/><Relationship Id="rId5" Type="http://schemas.openxmlformats.org/officeDocument/2006/relationships/tags" Target="../tags/tag9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8.xml"/><Relationship Id="rId9" Type="http://schemas.openxmlformats.org/officeDocument/2006/relationships/tags" Target="../tags/tag1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9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mall.clife.cn/#/pro/lists" TargetMode="External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49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11" Type="http://schemas.openxmlformats.org/officeDocument/2006/relationships/image" Target="../media/image60.jpeg"/><Relationship Id="rId5" Type="http://schemas.openxmlformats.org/officeDocument/2006/relationships/image" Target="../media/image53.png"/><Relationship Id="rId10" Type="http://schemas.openxmlformats.org/officeDocument/2006/relationships/image" Target="../media/image59.png"/><Relationship Id="rId4" Type="http://schemas.openxmlformats.org/officeDocument/2006/relationships/image" Target="../media/image52.png"/><Relationship Id="rId9" Type="http://schemas.openxmlformats.org/officeDocument/2006/relationships/image" Target="../media/image5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jpe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15.jpeg"/><Relationship Id="rId5" Type="http://schemas.openxmlformats.org/officeDocument/2006/relationships/image" Target="../media/image114.jpeg"/><Relationship Id="rId4" Type="http://schemas.openxmlformats.org/officeDocument/2006/relationships/image" Target="../media/image1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1.jpeg"/><Relationship Id="rId4" Type="http://schemas.openxmlformats.org/officeDocument/2006/relationships/image" Target="../media/image12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471454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深度解读</a:t>
            </a:r>
            <a:r>
              <a:rPr lang="en-US" altLang="zh-CN" sz="4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C-Life </a:t>
            </a:r>
            <a:r>
              <a:rPr lang="en-US" altLang="zh-CN" sz="48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IoT</a:t>
            </a:r>
            <a:endParaRPr lang="en-US" altLang="zh-CN" sz="48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93891" y="37592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平台协作部：汤建锋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323849" y="370205"/>
            <a:ext cx="5707495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 smtClean="0">
                <a:latin typeface="+mn-ea"/>
              </a:rPr>
              <a:t>交互方式</a:t>
            </a:r>
            <a:endParaRPr lang="zh-CN" sz="2400" b="1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13630" y="1588352"/>
            <a:ext cx="2715491" cy="68349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+mn-ea"/>
              </a:rPr>
              <a:t>近场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37950" y="1588352"/>
            <a:ext cx="2715491" cy="68349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+mn-ea"/>
              </a:rPr>
              <a:t>远程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00111" y="1588352"/>
            <a:ext cx="2715491" cy="68349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+mn-ea"/>
              </a:rPr>
              <a:t>意念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75790" y="1588352"/>
            <a:ext cx="2715491" cy="68349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+mn-ea"/>
              </a:rPr>
              <a:t>中场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41283" y="3064334"/>
            <a:ext cx="1184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红外</a:t>
            </a:r>
            <a:endParaRPr lang="en-US" altLang="zh-CN" dirty="0" smtClean="0"/>
          </a:p>
          <a:p>
            <a:pPr algn="ctr"/>
            <a:r>
              <a:rPr lang="zh-CN" altLang="en-US" dirty="0"/>
              <a:t>蓝牙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语音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手势</a:t>
            </a:r>
            <a:endParaRPr lang="en-US" altLang="zh-CN" dirty="0" smtClean="0"/>
          </a:p>
          <a:p>
            <a:pPr algn="ctr"/>
            <a:r>
              <a:rPr lang="zh-CN" altLang="en-US" dirty="0"/>
              <a:t>人</a:t>
            </a:r>
            <a:r>
              <a:rPr lang="zh-CN" altLang="en-US" dirty="0" smtClean="0"/>
              <a:t>脸识别</a:t>
            </a:r>
            <a:endParaRPr lang="en-US" altLang="zh-CN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6695651" y="3064335"/>
            <a:ext cx="1200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APP/</a:t>
            </a:r>
            <a:r>
              <a:rPr lang="zh-CN" altLang="en-US" dirty="0" smtClean="0"/>
              <a:t>云</a:t>
            </a:r>
            <a:r>
              <a:rPr lang="en-US" altLang="zh-CN" dirty="0" smtClean="0"/>
              <a:t>AI</a:t>
            </a:r>
          </a:p>
          <a:p>
            <a:pPr algn="ctr"/>
            <a:endParaRPr lang="zh-CN" altLang="en-US" dirty="0"/>
          </a:p>
        </p:txBody>
      </p:sp>
      <p:pic>
        <p:nvPicPr>
          <p:cNvPr id="12290" name="Picture 2" descr="https://imagepphcloud.thepaper.cn/pph/image/227/987/35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1"/>
          <a:stretch/>
        </p:blipFill>
        <p:spPr bwMode="auto">
          <a:xfrm>
            <a:off x="8653441" y="2626435"/>
            <a:ext cx="2284159" cy="153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943414" y="3064335"/>
            <a:ext cx="1255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物理</a:t>
            </a:r>
            <a:r>
              <a:rPr lang="zh-CN" altLang="en-US" dirty="0" smtClean="0"/>
              <a:t>按键</a:t>
            </a:r>
            <a:endParaRPr lang="en-US" altLang="zh-CN" dirty="0" smtClean="0"/>
          </a:p>
          <a:p>
            <a:pPr algn="ctr"/>
            <a:r>
              <a:rPr lang="zh-CN" altLang="en-US" dirty="0"/>
              <a:t>刷卡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45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323849" y="370205"/>
            <a:ext cx="5707495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 smtClean="0">
                <a:latin typeface="+mn-ea"/>
              </a:rPr>
              <a:t>入口之争</a:t>
            </a:r>
            <a:endParaRPr lang="zh-CN" sz="2400" b="1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0830" y="1588352"/>
            <a:ext cx="2715491" cy="68349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+mn-ea"/>
              </a:rPr>
              <a:t>手机？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05611" y="1588353"/>
            <a:ext cx="2715491" cy="68349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+mn-ea"/>
              </a:rPr>
              <a:t>音箱？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42773" y="1588351"/>
            <a:ext cx="2715491" cy="68349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+mn-ea"/>
              </a:rPr>
              <a:t>中控？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21980" y="1588353"/>
            <a:ext cx="2715491" cy="68349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+mn-ea"/>
              </a:rPr>
              <a:t>电视？</a:t>
            </a:r>
            <a:endParaRPr lang="zh-CN" altLang="en-US" sz="2400" b="1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243" y="2919831"/>
            <a:ext cx="664627" cy="12906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965" y="2728532"/>
            <a:ext cx="1100702" cy="1481991"/>
          </a:xfrm>
          <a:prstGeom prst="rect">
            <a:avLst/>
          </a:prstGeom>
        </p:spPr>
      </p:pic>
      <p:pic>
        <p:nvPicPr>
          <p:cNvPr id="13314" name="Picture 2" descr="https://static.orvibo.com/guanwang_second/front/images/products/mixpad_m2/product-3b84ba6f4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56" y="2343588"/>
            <a:ext cx="2225126" cy="222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8053" y="2728532"/>
            <a:ext cx="2393048" cy="1538388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4242667" y="5095050"/>
            <a:ext cx="3497321" cy="1530612"/>
            <a:chOff x="4500732" y="5095050"/>
            <a:chExt cx="3497321" cy="1530612"/>
          </a:xfrm>
        </p:grpSpPr>
        <p:sp>
          <p:nvSpPr>
            <p:cNvPr id="9" name="矩形 8"/>
            <p:cNvSpPr/>
            <p:nvPr/>
          </p:nvSpPr>
          <p:spPr>
            <a:xfrm>
              <a:off x="5282562" y="5518610"/>
              <a:ext cx="2715491" cy="6834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latin typeface="+mn-ea"/>
                </a:rPr>
                <a:t>云端</a:t>
              </a:r>
              <a:r>
                <a:rPr lang="en-US" altLang="zh-CN" sz="2400" b="1" dirty="0" smtClean="0">
                  <a:latin typeface="+mn-ea"/>
                </a:rPr>
                <a:t>+AI</a:t>
              </a:r>
              <a:endParaRPr lang="zh-CN" altLang="en-US" sz="2400" b="1" dirty="0">
                <a:latin typeface="+mn-ea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0732" y="5095050"/>
              <a:ext cx="1530612" cy="1530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254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323849" y="370205"/>
            <a:ext cx="5707495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2400" b="1" dirty="0" err="1" smtClean="0">
                <a:latin typeface="+mn-ea"/>
              </a:rPr>
              <a:t>IoT</a:t>
            </a:r>
            <a:r>
              <a:rPr lang="zh-CN" altLang="en-US" sz="2400" b="1" dirty="0" smtClean="0">
                <a:latin typeface="+mn-ea"/>
              </a:rPr>
              <a:t>常用通讯协议</a:t>
            </a:r>
            <a:endParaRPr lang="zh-CN" sz="2400" b="1" dirty="0">
              <a:latin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312680" y="2572793"/>
            <a:ext cx="1277957" cy="36355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USB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1671166" y="3833672"/>
            <a:ext cx="1277957" cy="36355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RS485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1671167" y="2572793"/>
            <a:ext cx="1277957" cy="36355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以太网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312679" y="3199165"/>
            <a:ext cx="1277957" cy="36355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HDMI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1671167" y="3199165"/>
            <a:ext cx="1277957" cy="36355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PLC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1671167" y="1905918"/>
            <a:ext cx="2919469" cy="40405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有线通讯技术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8049932" y="2572793"/>
            <a:ext cx="1277957" cy="3635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ZigBee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6408418" y="3833672"/>
            <a:ext cx="1277957" cy="3635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LoRa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6408419" y="2572793"/>
            <a:ext cx="1277957" cy="3635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Wi-Fi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8049931" y="3199165"/>
            <a:ext cx="1277957" cy="3635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4G5G</a:t>
            </a:r>
            <a:endParaRPr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6408419" y="3199165"/>
            <a:ext cx="1277957" cy="3635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蓝牙</a:t>
            </a:r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6408419" y="1905918"/>
            <a:ext cx="2919469" cy="40405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无线通讯技术</a:t>
            </a:r>
            <a:endParaRPr lang="zh-CN" altLang="en-US" dirty="0"/>
          </a:p>
        </p:txBody>
      </p:sp>
      <p:sp>
        <p:nvSpPr>
          <p:cNvPr id="18" name="圆角矩形 17"/>
          <p:cNvSpPr/>
          <p:nvPr/>
        </p:nvSpPr>
        <p:spPr>
          <a:xfrm>
            <a:off x="8049932" y="3833672"/>
            <a:ext cx="1277957" cy="3635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NB-</a:t>
            </a:r>
            <a:r>
              <a:rPr lang="en-US" altLang="zh-CN" dirty="0" err="1" smtClean="0"/>
              <a:t>IoT</a:t>
            </a:r>
            <a:endParaRPr lang="zh-CN" altLang="en-US" dirty="0"/>
          </a:p>
        </p:txBody>
      </p:sp>
      <p:sp>
        <p:nvSpPr>
          <p:cNvPr id="19" name="圆角矩形 18"/>
          <p:cNvSpPr/>
          <p:nvPr/>
        </p:nvSpPr>
        <p:spPr>
          <a:xfrm>
            <a:off x="6408417" y="4483178"/>
            <a:ext cx="1277957" cy="3635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红外</a:t>
            </a:r>
            <a:endParaRPr lang="zh-CN" altLang="en-US" dirty="0"/>
          </a:p>
        </p:txBody>
      </p:sp>
      <p:sp>
        <p:nvSpPr>
          <p:cNvPr id="20" name="圆角矩形 19"/>
          <p:cNvSpPr/>
          <p:nvPr/>
        </p:nvSpPr>
        <p:spPr>
          <a:xfrm>
            <a:off x="8049930" y="4483178"/>
            <a:ext cx="1277957" cy="3635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RFID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005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28" y="972327"/>
            <a:ext cx="10536527" cy="5885673"/>
          </a:xfrm>
          <a:prstGeom prst="rect">
            <a:avLst/>
          </a:prstGeom>
        </p:spPr>
      </p:pic>
      <p:sp>
        <p:nvSpPr>
          <p:cNvPr id="3" name="文本框 9"/>
          <p:cNvSpPr txBox="1"/>
          <p:nvPr/>
        </p:nvSpPr>
        <p:spPr>
          <a:xfrm>
            <a:off x="323849" y="370205"/>
            <a:ext cx="5707495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>
                <a:latin typeface="+mn-ea"/>
              </a:rPr>
              <a:t>物</a:t>
            </a:r>
            <a:r>
              <a:rPr lang="zh-CN" altLang="en-US" sz="2400" b="1" dirty="0" smtClean="0">
                <a:latin typeface="+mn-ea"/>
              </a:rPr>
              <a:t>联网产业链图谱</a:t>
            </a:r>
            <a:endParaRPr lang="zh-CN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4994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35" y="895862"/>
            <a:ext cx="10243993" cy="5865084"/>
          </a:xfrm>
          <a:prstGeom prst="rect">
            <a:avLst/>
          </a:prstGeom>
        </p:spPr>
      </p:pic>
      <p:sp>
        <p:nvSpPr>
          <p:cNvPr id="4" name="文本框 9"/>
          <p:cNvSpPr txBox="1"/>
          <p:nvPr/>
        </p:nvSpPr>
        <p:spPr>
          <a:xfrm>
            <a:off x="323849" y="370205"/>
            <a:ext cx="5707495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>
                <a:latin typeface="+mn-ea"/>
              </a:rPr>
              <a:t>物</a:t>
            </a:r>
            <a:r>
              <a:rPr lang="zh-CN" altLang="en-US" sz="2400" b="1" dirty="0" smtClean="0">
                <a:latin typeface="+mn-ea"/>
              </a:rPr>
              <a:t>联网产业链图谱</a:t>
            </a:r>
            <a:endParaRPr lang="zh-CN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0569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2399" y="446996"/>
            <a:ext cx="938530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08965">
              <a:lnSpc>
                <a:spcPct val="130000"/>
              </a:lnSpc>
              <a:defRPr sz="2400" b="1">
                <a:latin typeface="+mn-ea"/>
              </a:defRPr>
            </a:lvl1pPr>
          </a:lstStyle>
          <a:p>
            <a:r>
              <a:rPr lang="zh-CN" altLang="en-US" dirty="0"/>
              <a:t>物联网平台竞品代表</a:t>
            </a:r>
            <a:endParaRPr lang="en-GB" altLang="zh-CN" dirty="0"/>
          </a:p>
        </p:txBody>
      </p:sp>
      <p:sp>
        <p:nvSpPr>
          <p:cNvPr id="3" name="Hexagon 8"/>
          <p:cNvSpPr/>
          <p:nvPr/>
        </p:nvSpPr>
        <p:spPr>
          <a:xfrm rot="16200000">
            <a:off x="6506574" y="4043680"/>
            <a:ext cx="1283335" cy="1286510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GB" sz="1600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运营商</a:t>
            </a:r>
          </a:p>
        </p:txBody>
      </p:sp>
      <p:sp>
        <p:nvSpPr>
          <p:cNvPr id="4" name="Hexagon 5"/>
          <p:cNvSpPr/>
          <p:nvPr/>
        </p:nvSpPr>
        <p:spPr>
          <a:xfrm rot="16200000">
            <a:off x="6506574" y="1716405"/>
            <a:ext cx="1283335" cy="1286510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GB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新兴</a:t>
            </a:r>
          </a:p>
          <a:p>
            <a:pPr algn="ctr"/>
            <a:r>
              <a:rPr lang="zh-CN" altLang="en-GB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企业</a:t>
            </a:r>
          </a:p>
        </p:txBody>
      </p:sp>
      <p:sp>
        <p:nvSpPr>
          <p:cNvPr id="5" name="Hexagon 4"/>
          <p:cNvSpPr/>
          <p:nvPr/>
        </p:nvSpPr>
        <p:spPr>
          <a:xfrm rot="16200000">
            <a:off x="1352914" y="1716405"/>
            <a:ext cx="1283335" cy="1286510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GB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互联网</a:t>
            </a:r>
          </a:p>
        </p:txBody>
      </p:sp>
      <p:sp>
        <p:nvSpPr>
          <p:cNvPr id="6" name="Hexagon 3"/>
          <p:cNvSpPr/>
          <p:nvPr/>
        </p:nvSpPr>
        <p:spPr>
          <a:xfrm rot="16200000">
            <a:off x="1353549" y="4125819"/>
            <a:ext cx="1283335" cy="1285875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GB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制造</a:t>
            </a:r>
          </a:p>
          <a:p>
            <a:pPr algn="ctr"/>
            <a:r>
              <a:rPr lang="zh-CN" altLang="en-GB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厂商</a:t>
            </a:r>
          </a:p>
        </p:txBody>
      </p:sp>
      <p:sp>
        <p:nvSpPr>
          <p:cNvPr id="7" name="TextBox 35"/>
          <p:cNvSpPr txBox="1"/>
          <p:nvPr/>
        </p:nvSpPr>
        <p:spPr>
          <a:xfrm>
            <a:off x="2746784" y="4502374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b="1" dirty="0">
                <a:solidFill>
                  <a:schemeClr val="accent6"/>
                </a:solidFill>
                <a:latin typeface="+mn-ea"/>
              </a:rPr>
              <a:t>海尔 </a:t>
            </a:r>
            <a:r>
              <a:rPr lang="en-US" altLang="zh-CN" b="1" dirty="0">
                <a:solidFill>
                  <a:schemeClr val="accent6"/>
                </a:solidFill>
                <a:latin typeface="+mn-ea"/>
              </a:rPr>
              <a:t>--- </a:t>
            </a:r>
            <a:r>
              <a:rPr lang="zh-CN" altLang="en-US" b="1" dirty="0">
                <a:solidFill>
                  <a:schemeClr val="accent6"/>
                </a:solidFill>
                <a:latin typeface="+mn-ea"/>
              </a:rPr>
              <a:t>海极网</a:t>
            </a:r>
            <a:endParaRPr lang="zh-CN" altLang="en-US" b="1" dirty="0">
              <a:solidFill>
                <a:schemeClr val="accent6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" name="Rectangle 53"/>
          <p:cNvSpPr/>
          <p:nvPr/>
        </p:nvSpPr>
        <p:spPr>
          <a:xfrm>
            <a:off x="8091534" y="4895215"/>
            <a:ext cx="2268855" cy="27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200" dirty="0">
              <a:solidFill>
                <a:srgbClr val="5C5C5C">
                  <a:lumMod val="50000"/>
                </a:srgbClr>
              </a:solidFill>
              <a:latin typeface="+mn-ea"/>
            </a:endParaRPr>
          </a:p>
        </p:txBody>
      </p:sp>
      <p:sp>
        <p:nvSpPr>
          <p:cNvPr id="9" name="TextBox 35"/>
          <p:cNvSpPr txBox="1"/>
          <p:nvPr/>
        </p:nvSpPr>
        <p:spPr>
          <a:xfrm>
            <a:off x="2746784" y="2176369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b="1" dirty="0">
                <a:solidFill>
                  <a:schemeClr val="accent6"/>
                </a:solidFill>
                <a:latin typeface="+mn-ea"/>
              </a:rPr>
              <a:t>阿里 </a:t>
            </a:r>
            <a:r>
              <a:rPr lang="en-US" altLang="zh-CN" b="1" dirty="0">
                <a:solidFill>
                  <a:schemeClr val="accent6"/>
                </a:solidFill>
                <a:latin typeface="+mn-ea"/>
              </a:rPr>
              <a:t>--- </a:t>
            </a:r>
            <a:r>
              <a:rPr lang="zh-CN" altLang="en-US" b="1" dirty="0">
                <a:solidFill>
                  <a:schemeClr val="accent6"/>
                </a:solidFill>
                <a:latin typeface="+mn-ea"/>
              </a:rPr>
              <a:t>阿里云</a:t>
            </a:r>
            <a:endParaRPr lang="en-US" altLang="zh-CN" b="1" dirty="0">
              <a:solidFill>
                <a:schemeClr val="accent6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0" name="TextBox 35"/>
          <p:cNvSpPr txBox="1"/>
          <p:nvPr/>
        </p:nvSpPr>
        <p:spPr>
          <a:xfrm>
            <a:off x="8026174" y="2175734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b="1" dirty="0">
                <a:solidFill>
                  <a:schemeClr val="accent6"/>
                </a:solidFill>
                <a:latin typeface="+mn-ea"/>
              </a:rPr>
              <a:t>涂鸦 </a:t>
            </a:r>
            <a:r>
              <a:rPr lang="en-US" altLang="zh-CN" b="1" dirty="0">
                <a:solidFill>
                  <a:schemeClr val="accent6"/>
                </a:solidFill>
                <a:latin typeface="+mn-ea"/>
              </a:rPr>
              <a:t>--- </a:t>
            </a:r>
            <a:r>
              <a:rPr lang="zh-CN" altLang="en-US" b="1" dirty="0">
                <a:solidFill>
                  <a:schemeClr val="accent6"/>
                </a:solidFill>
                <a:latin typeface="+mn-ea"/>
              </a:rPr>
              <a:t>涂鸦</a:t>
            </a:r>
            <a:r>
              <a:rPr lang="en-US" altLang="zh-CN" b="1" dirty="0" err="1">
                <a:solidFill>
                  <a:schemeClr val="accent6"/>
                </a:solidFill>
                <a:latin typeface="+mn-ea"/>
              </a:rPr>
              <a:t>IoT</a:t>
            </a:r>
            <a:r>
              <a:rPr lang="en-US" altLang="zh-CN" b="1" dirty="0">
                <a:solidFill>
                  <a:schemeClr val="accent6"/>
                </a:solidFill>
                <a:latin typeface="+mn-ea"/>
              </a:rPr>
              <a:t> </a:t>
            </a:r>
            <a:r>
              <a:rPr lang="en-US" altLang="zh-CN" b="1" dirty="0" smtClean="0">
                <a:solidFill>
                  <a:schemeClr val="accent6"/>
                </a:solidFill>
                <a:latin typeface="+mn-ea"/>
              </a:rPr>
              <a:t>PaaS</a:t>
            </a:r>
            <a:endParaRPr lang="en-US" altLang="zh-CN" b="1" dirty="0">
              <a:solidFill>
                <a:schemeClr val="accent6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1" name="TextBox 35"/>
          <p:cNvSpPr txBox="1"/>
          <p:nvPr/>
        </p:nvSpPr>
        <p:spPr>
          <a:xfrm>
            <a:off x="8026174" y="4503009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accent6"/>
                </a:solidFill>
                <a:latin typeface="+mn-ea"/>
              </a:rPr>
              <a:t>中国</a:t>
            </a:r>
            <a:r>
              <a:rPr lang="zh-CN" b="1" dirty="0" smtClean="0">
                <a:solidFill>
                  <a:schemeClr val="accent6"/>
                </a:solidFill>
                <a:latin typeface="+mn-ea"/>
              </a:rPr>
              <a:t>移动 </a:t>
            </a:r>
            <a:r>
              <a:rPr lang="en-US" altLang="zh-CN" b="1" dirty="0">
                <a:solidFill>
                  <a:schemeClr val="accent6"/>
                </a:solidFill>
                <a:latin typeface="+mn-ea"/>
              </a:rPr>
              <a:t>--- </a:t>
            </a:r>
            <a:r>
              <a:rPr lang="zh-CN" b="1" dirty="0">
                <a:solidFill>
                  <a:schemeClr val="accent6"/>
                </a:solidFill>
                <a:latin typeface="+mn-ea"/>
              </a:rPr>
              <a:t>杭研</a:t>
            </a:r>
            <a:r>
              <a:rPr lang="en-US" altLang="zh-CN" b="1" dirty="0">
                <a:solidFill>
                  <a:schemeClr val="accent6"/>
                </a:solidFill>
                <a:latin typeface="+mn-ea"/>
              </a:rPr>
              <a:t>AndLink</a:t>
            </a:r>
            <a:endParaRPr lang="en-US" altLang="zh-CN" b="1" dirty="0">
              <a:solidFill>
                <a:schemeClr val="accent6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2" name="TextBox 35"/>
          <p:cNvSpPr txBox="1"/>
          <p:nvPr/>
        </p:nvSpPr>
        <p:spPr>
          <a:xfrm>
            <a:off x="2746784" y="2700244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+mn-ea"/>
              </a:rPr>
              <a:t>重点围绕云计算卖流量</a:t>
            </a:r>
            <a:endParaRPr lang="zh-CN" b="1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3" name="TextBox 35"/>
          <p:cNvSpPr txBox="1"/>
          <p:nvPr/>
        </p:nvSpPr>
        <p:spPr>
          <a:xfrm>
            <a:off x="2746784" y="5042124"/>
            <a:ext cx="361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+mn-ea"/>
              </a:rPr>
              <a:t>自有产品场景闭环、逐步开放生态</a:t>
            </a:r>
            <a:endParaRPr lang="zh-CN" b="1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4" name="TextBox 35"/>
          <p:cNvSpPr txBox="1"/>
          <p:nvPr/>
        </p:nvSpPr>
        <p:spPr>
          <a:xfrm>
            <a:off x="8154444" y="2700244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+mn-ea"/>
              </a:rPr>
              <a:t>一站式服务智能硬件厂商</a:t>
            </a:r>
            <a:endParaRPr lang="zh-CN" b="1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" name="TextBox 35"/>
          <p:cNvSpPr txBox="1"/>
          <p:nvPr/>
        </p:nvSpPr>
        <p:spPr>
          <a:xfrm>
            <a:off x="8091579" y="5042124"/>
            <a:ext cx="30676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+mn-ea"/>
              </a:rPr>
              <a:t>重点家庭基建、运营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IoT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场景</a:t>
            </a:r>
            <a:endParaRPr lang="zh-CN" altLang="en-US" b="1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6" name="TextBox 35"/>
          <p:cNvSpPr txBox="1"/>
          <p:nvPr/>
        </p:nvSpPr>
        <p:spPr>
          <a:xfrm>
            <a:off x="1351325" y="5981924"/>
            <a:ext cx="849249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各大平台都是</a:t>
            </a:r>
            <a:r>
              <a:rPr lang="zh-CN" sz="28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基于自家优势</a:t>
            </a:r>
            <a:r>
              <a:rPr 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，统一平台入口，统一能力整合，统一服务输出</a:t>
            </a:r>
            <a:endParaRPr lang="zh-CN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73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94875" y="2662555"/>
            <a:ext cx="17919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b="1" dirty="0">
                <a:solidFill>
                  <a:srgbClr val="FF0000"/>
                </a:solidFill>
                <a:effectLst/>
                <a:latin typeface="+mn-ea"/>
                <a:sym typeface="+mn-ea"/>
              </a:rPr>
              <a:t>多协议快速接入</a:t>
            </a:r>
            <a:endParaRPr lang="en-US" altLang="zh-CN" b="1" dirty="0">
              <a:solidFill>
                <a:srgbClr val="FF0000"/>
              </a:solidFill>
              <a:effectLst/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94875" y="3609975"/>
            <a:ext cx="13322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b="1" dirty="0">
                <a:solidFill>
                  <a:srgbClr val="FF0000"/>
                </a:solidFill>
                <a:effectLst/>
                <a:latin typeface="+mn-ea"/>
                <a:sym typeface="+mn-ea"/>
              </a:rPr>
              <a:t>场景化产品</a:t>
            </a:r>
            <a:endParaRPr lang="zh-CN" altLang="en-US" b="1" dirty="0">
              <a:solidFill>
                <a:srgbClr val="FF0000"/>
              </a:solidFill>
              <a:effectLst/>
              <a:latin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94875" y="4519930"/>
            <a:ext cx="17919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b="1" dirty="0">
                <a:solidFill>
                  <a:srgbClr val="FF0000"/>
                </a:solidFill>
                <a:effectLst/>
                <a:latin typeface="+mn-ea"/>
                <a:sym typeface="+mn-ea"/>
              </a:rPr>
              <a:t>与家庭业务捆绑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794875" y="5299075"/>
            <a:ext cx="15621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b="1" dirty="0">
                <a:solidFill>
                  <a:srgbClr val="FF0000"/>
                </a:solidFill>
                <a:effectLst/>
                <a:latin typeface="+mn-ea"/>
                <a:sym typeface="+mn-ea"/>
              </a:rPr>
              <a:t>行业方案共建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5" y="1223010"/>
            <a:ext cx="9203690" cy="46482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399" y="446996"/>
            <a:ext cx="938530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08965">
              <a:lnSpc>
                <a:spcPct val="130000"/>
              </a:lnSpc>
              <a:defRPr sz="2400" b="1">
                <a:latin typeface="+mn-ea"/>
              </a:defRPr>
            </a:lvl1pPr>
          </a:lstStyle>
          <a:p>
            <a:r>
              <a:rPr lang="zh-CN" altLang="en-US" dirty="0" smtClean="0"/>
              <a:t>中国</a:t>
            </a:r>
            <a:r>
              <a:rPr lang="zh-CN" altLang="en-US" dirty="0"/>
              <a:t>移动 </a:t>
            </a:r>
            <a:r>
              <a:rPr lang="en-US" altLang="zh-CN" dirty="0"/>
              <a:t>https://</a:t>
            </a:r>
            <a:r>
              <a:rPr lang="zh-CN" altLang="en-US" dirty="0"/>
              <a:t>open.home.10086.cn</a:t>
            </a:r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3509807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323849" y="370205"/>
            <a:ext cx="570749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 smtClean="0">
                <a:latin typeface="+mn-ea"/>
              </a:rPr>
              <a:t>华为</a:t>
            </a:r>
            <a:r>
              <a:rPr lang="en-US" altLang="zh-CN" sz="2400" b="1" dirty="0" smtClean="0">
                <a:latin typeface="+mn-ea"/>
              </a:rPr>
              <a:t>-</a:t>
            </a:r>
            <a:r>
              <a:rPr lang="zh-CN" altLang="en-US" sz="2400" b="1" dirty="0" smtClean="0">
                <a:latin typeface="+mn-ea"/>
              </a:rPr>
              <a:t>鸿蒙</a:t>
            </a:r>
            <a:endParaRPr lang="zh-CN" sz="2400" b="1" dirty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91" y="1922571"/>
            <a:ext cx="10963702" cy="31742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5763" y="1173030"/>
            <a:ext cx="383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+mn-ea"/>
              </a:rPr>
              <a:t>PLC</a:t>
            </a:r>
            <a:r>
              <a:rPr lang="zh-CN" altLang="en-US" u="sng" dirty="0" smtClean="0">
                <a:latin typeface="+mn-ea"/>
              </a:rPr>
              <a:t>有线通讯</a:t>
            </a:r>
            <a:r>
              <a:rPr lang="en-US" altLang="zh-CN" dirty="0" smtClean="0">
                <a:latin typeface="+mn-ea"/>
              </a:rPr>
              <a:t>   </a:t>
            </a:r>
            <a:r>
              <a:rPr lang="zh-CN" altLang="en-US" dirty="0" smtClean="0">
                <a:latin typeface="+mn-ea"/>
              </a:rPr>
              <a:t>无线通讯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019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323849" y="370205"/>
            <a:ext cx="5707495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 smtClean="0">
                <a:latin typeface="+mn-ea"/>
              </a:rPr>
              <a:t>华为</a:t>
            </a:r>
            <a:r>
              <a:rPr lang="en-US" altLang="zh-CN" sz="2400" b="1" dirty="0" smtClean="0">
                <a:latin typeface="+mn-ea"/>
              </a:rPr>
              <a:t>-</a:t>
            </a:r>
            <a:r>
              <a:rPr lang="zh-CN" altLang="en-US" sz="2400" b="1" dirty="0" smtClean="0">
                <a:latin typeface="+mn-ea"/>
              </a:rPr>
              <a:t>鸿蒙</a:t>
            </a:r>
            <a:endParaRPr lang="zh-CN" sz="2400" b="1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437" y="3151949"/>
            <a:ext cx="3976501" cy="31127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00" y="3151950"/>
            <a:ext cx="3412815" cy="311273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86315" y="2813394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+mn-ea"/>
              </a:rPr>
              <a:t>PLC</a:t>
            </a:r>
            <a:r>
              <a:rPr lang="zh-CN" altLang="en-US" dirty="0" smtClean="0">
                <a:latin typeface="+mn-ea"/>
              </a:rPr>
              <a:t>组网方案</a:t>
            </a:r>
            <a:endParaRPr lang="zh-CN" altLang="en-US" dirty="0">
              <a:latin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15" y="900736"/>
            <a:ext cx="7266356" cy="194139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53329" y="6469295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+mn-ea"/>
              </a:rPr>
              <a:t>PLC</a:t>
            </a:r>
            <a:r>
              <a:rPr lang="zh-CN" altLang="en-US" dirty="0">
                <a:latin typeface="+mn-ea"/>
              </a:rPr>
              <a:t>智能</a:t>
            </a:r>
            <a:r>
              <a:rPr lang="zh-CN" altLang="en-US" dirty="0" smtClean="0">
                <a:latin typeface="+mn-ea"/>
              </a:rPr>
              <a:t>主机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663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323849" y="370205"/>
            <a:ext cx="5707495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 smtClean="0">
                <a:latin typeface="+mn-ea"/>
              </a:rPr>
              <a:t>小米</a:t>
            </a:r>
            <a:endParaRPr lang="zh-CN" sz="2400" b="1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49" y="1329310"/>
            <a:ext cx="6549689" cy="31836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447" y="3855904"/>
            <a:ext cx="5781136" cy="28461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3849" y="895862"/>
            <a:ext cx="383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/>
              <a:t>C</a:t>
            </a:r>
            <a:r>
              <a:rPr lang="zh-CN" altLang="en-US" u="sng" dirty="0" smtClean="0"/>
              <a:t>端知名度</a:t>
            </a:r>
            <a:r>
              <a:rPr lang="zh-CN" altLang="en-US" dirty="0" smtClean="0"/>
              <a:t>   </a:t>
            </a:r>
            <a:r>
              <a:rPr lang="zh-CN" altLang="en-US" u="sng" dirty="0" smtClean="0"/>
              <a:t>杂货铺</a:t>
            </a:r>
            <a:r>
              <a:rPr lang="zh-CN" altLang="en-US" dirty="0" smtClean="0"/>
              <a:t>   </a:t>
            </a:r>
            <a:r>
              <a:rPr lang="zh-CN" altLang="en-US" u="sng" dirty="0" smtClean="0"/>
              <a:t>价格屠夫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423887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471454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初识</a:t>
            </a:r>
            <a:r>
              <a:rPr lang="en-US" altLang="zh-CN" sz="48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IoT</a:t>
            </a:r>
            <a:endParaRPr lang="en-US" altLang="zh-CN" sz="4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699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35" y="1329069"/>
            <a:ext cx="11022145" cy="51069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64538" y="1329069"/>
            <a:ext cx="1922132" cy="489528"/>
          </a:xfrm>
          <a:prstGeom prst="rect">
            <a:avLst/>
          </a:prstGeom>
          <a:noFill/>
          <a:ln w="28575">
            <a:solidFill>
              <a:srgbClr val="E73A1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9"/>
          <p:cNvSpPr txBox="1"/>
          <p:nvPr/>
        </p:nvSpPr>
        <p:spPr>
          <a:xfrm>
            <a:off x="323849" y="370205"/>
            <a:ext cx="5707495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 smtClean="0">
                <a:latin typeface="+mn-ea"/>
              </a:rPr>
              <a:t>绿米</a:t>
            </a:r>
            <a:endParaRPr lang="zh-CN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153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323849" y="370205"/>
            <a:ext cx="5707495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 smtClean="0">
                <a:latin typeface="+mn-ea"/>
              </a:rPr>
              <a:t>涂鸦</a:t>
            </a:r>
            <a:endParaRPr lang="zh-CN" sz="2400" b="1" dirty="0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3849" y="1080528"/>
            <a:ext cx="383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 smtClean="0"/>
              <a:t>卖模组</a:t>
            </a:r>
            <a:r>
              <a:rPr lang="zh-CN" altLang="en-US" dirty="0" smtClean="0"/>
              <a:t> </a:t>
            </a:r>
            <a:r>
              <a:rPr lang="zh-CN" altLang="en-US" u="sng" dirty="0" smtClean="0"/>
              <a:t>海外运营</a:t>
            </a:r>
            <a:endParaRPr lang="zh-CN" altLang="en-US" u="sng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769723"/>
            <a:ext cx="9591675" cy="2362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915525" y="2128535"/>
            <a:ext cx="15621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+mn-ea"/>
                <a:sym typeface="+mn-ea"/>
              </a:rPr>
              <a:t>一站式智能化</a:t>
            </a:r>
            <a:endParaRPr lang="zh-CN" altLang="en-US" b="1" dirty="0">
              <a:solidFill>
                <a:srgbClr val="FF0000"/>
              </a:solidFill>
              <a:latin typeface="+mn-ea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915525" y="2968005"/>
            <a:ext cx="13322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+mn-ea"/>
                <a:sym typeface="+mn-ea"/>
              </a:rPr>
              <a:t>低代码开发</a:t>
            </a:r>
            <a:endParaRPr lang="zh-CN" altLang="en-US" b="1" dirty="0">
              <a:solidFill>
                <a:srgbClr val="FF0000"/>
              </a:solidFill>
              <a:latin typeface="+mn-ea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915525" y="3801760"/>
            <a:ext cx="13322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+mn-ea"/>
                <a:sym typeface="+mn-ea"/>
              </a:rPr>
              <a:t>全球化部署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915525" y="4580905"/>
            <a:ext cx="17919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+mn-ea"/>
                <a:sym typeface="+mn-ea"/>
              </a:rPr>
              <a:t>行业方案全开放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1579990"/>
            <a:ext cx="1483686" cy="116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2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323849" y="370205"/>
            <a:ext cx="5707495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 smtClean="0">
                <a:latin typeface="+mn-ea"/>
              </a:rPr>
              <a:t>海尔</a:t>
            </a:r>
            <a:r>
              <a:rPr lang="en-US" altLang="zh-CN" sz="2400" b="1" dirty="0" smtClean="0">
                <a:latin typeface="+mn-ea"/>
              </a:rPr>
              <a:t>-</a:t>
            </a:r>
            <a:r>
              <a:rPr lang="zh-CN" altLang="en-US" sz="2400" b="1" dirty="0" smtClean="0">
                <a:latin typeface="+mn-ea"/>
              </a:rPr>
              <a:t>海极网</a:t>
            </a:r>
            <a:endParaRPr lang="zh-CN" sz="2400" b="1" dirty="0"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5763" y="1173030"/>
            <a:ext cx="383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 smtClean="0">
                <a:latin typeface="+mn-ea"/>
              </a:rPr>
              <a:t>重场景</a:t>
            </a:r>
            <a:endParaRPr lang="zh-CN" altLang="en-US" dirty="0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49" y="1626490"/>
            <a:ext cx="8794750" cy="4648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436021" y="2190095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三翼鸟：</a:t>
            </a:r>
            <a:endParaRPr lang="en-US" altLang="zh-CN" dirty="0" smtClean="0"/>
          </a:p>
          <a:p>
            <a:r>
              <a:rPr lang="zh-CN" altLang="en-US" dirty="0" smtClean="0"/>
              <a:t>衣联网</a:t>
            </a:r>
            <a:endParaRPr lang="en-US" altLang="zh-CN" dirty="0" smtClean="0"/>
          </a:p>
          <a:p>
            <a:r>
              <a:rPr lang="zh-CN" altLang="en-US" dirty="0" smtClean="0"/>
              <a:t>食联网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5547916" y="4074160"/>
            <a:ext cx="6546293" cy="2663190"/>
            <a:chOff x="5547916" y="4074160"/>
            <a:chExt cx="6546293" cy="266319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7916" y="4074160"/>
              <a:ext cx="6546293" cy="266319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26435" y="4094480"/>
              <a:ext cx="989253" cy="426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08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323849" y="370205"/>
            <a:ext cx="570749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>
                <a:latin typeface="+mn-ea"/>
              </a:rPr>
              <a:t>硬件</a:t>
            </a:r>
            <a:r>
              <a:rPr lang="zh-CN" altLang="en-US" sz="2400" b="1" dirty="0" smtClean="0">
                <a:latin typeface="+mn-ea"/>
              </a:rPr>
              <a:t>众筹</a:t>
            </a:r>
            <a:endParaRPr lang="zh-CN" sz="2400" b="1" dirty="0">
              <a:latin typeface="+mn-ea"/>
            </a:endParaRPr>
          </a:p>
        </p:txBody>
      </p:sp>
      <p:pic>
        <p:nvPicPr>
          <p:cNvPr id="19458" name="Picture 2" descr="Kicksta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692" y="149080"/>
            <a:ext cx="3603944" cy="360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bkimg.cdn.bcebos.com/pic/b21bb051f8198618367aa8adcbbb39738bd4b31c48d9?x-bce-process=image/watermark,image_d2F0ZXIvYmFpa2UyMjA=,g_7,xp_5,yp_5/format,f_au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741" y="659897"/>
            <a:ext cx="3442892" cy="258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点名时间，褪去众筹标签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321" y="2849077"/>
            <a:ext cx="2866757" cy="143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1344" y="2849077"/>
            <a:ext cx="3749951" cy="14333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1321" y="4507899"/>
            <a:ext cx="3789587" cy="14343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4305" y="4507899"/>
            <a:ext cx="4614512" cy="14346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79709" y="17202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海外：</a:t>
            </a:r>
            <a:endParaRPr lang="zh-CN" altLang="en-US" sz="24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1327987" y="279281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国内：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3516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471454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C-Life </a:t>
            </a:r>
            <a:r>
              <a:rPr lang="en-US" altLang="zh-CN" sz="48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IoT</a:t>
            </a:r>
            <a:endParaRPr lang="en-US" altLang="zh-CN" sz="4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2585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55" y="1605516"/>
            <a:ext cx="9886413" cy="500749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18494" y="446604"/>
            <a:ext cx="2294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4"/>
              </a:rPr>
              <a:t>https://open.clife.cn/</a:t>
            </a:r>
            <a:endParaRPr lang="zh-CN" altLang="en-US" dirty="0"/>
          </a:p>
        </p:txBody>
      </p:sp>
      <p:sp>
        <p:nvSpPr>
          <p:cNvPr id="5" name="文本框 9"/>
          <p:cNvSpPr txBox="1"/>
          <p:nvPr/>
        </p:nvSpPr>
        <p:spPr>
          <a:xfrm>
            <a:off x="323849" y="370205"/>
            <a:ext cx="5707495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2400" b="1" dirty="0" smtClean="0">
                <a:ea typeface="微软雅黑" panose="020B0503020204020204" pitchFamily="34" charset="-122"/>
              </a:rPr>
              <a:t>C-Life </a:t>
            </a:r>
            <a:r>
              <a:rPr lang="zh-CN" altLang="en-US" sz="2400" b="1" dirty="0">
                <a:ea typeface="微软雅黑" panose="020B0503020204020204" pitchFamily="34" charset="-122"/>
              </a:rPr>
              <a:t>物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联网云平台</a:t>
            </a:r>
            <a:endParaRPr lang="zh-CN" sz="2400" b="1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9850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323849" y="370205"/>
            <a:ext cx="5707495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 smtClean="0">
                <a:ea typeface="微软雅黑" panose="020B0503020204020204" pitchFamily="34" charset="-122"/>
              </a:rPr>
              <a:t>主页</a:t>
            </a:r>
            <a:endParaRPr lang="zh-CN" sz="2400" b="1" dirty="0"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41" y="1128262"/>
            <a:ext cx="11723968" cy="542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1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323849" y="370205"/>
            <a:ext cx="5707495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2400" b="1" dirty="0" smtClean="0">
                <a:ea typeface="微软雅黑" panose="020B0503020204020204" pitchFamily="34" charset="-122"/>
              </a:rPr>
              <a:t>C-Life </a:t>
            </a:r>
            <a:r>
              <a:rPr lang="en-US" altLang="zh-CN" sz="2400" b="1" dirty="0" err="1" smtClean="0">
                <a:ea typeface="微软雅黑" panose="020B0503020204020204" pitchFamily="34" charset="-122"/>
              </a:rPr>
              <a:t>IoT</a:t>
            </a:r>
            <a:r>
              <a:rPr lang="en-US" altLang="zh-CN" sz="2400" b="1" dirty="0" smtClean="0">
                <a:ea typeface="微软雅黑" panose="020B0503020204020204" pitchFamily="34" charset="-122"/>
              </a:rPr>
              <a:t>-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对外</a:t>
            </a:r>
            <a:endParaRPr 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074231" y="3657144"/>
            <a:ext cx="3897125" cy="10067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45290" y="3654794"/>
            <a:ext cx="3897125" cy="10067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10961" y="3654794"/>
            <a:ext cx="3897125" cy="10067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0D16F0-C48C-424C-8619-DB1D74869B9B}"/>
              </a:ext>
            </a:extLst>
          </p:cNvPr>
          <p:cNvSpPr txBox="1"/>
          <p:nvPr/>
        </p:nvSpPr>
        <p:spPr>
          <a:xfrm>
            <a:off x="8189431" y="3751181"/>
            <a:ext cx="36667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latin typeface="+mn-ea"/>
              </a:rPr>
              <a:t>营销渠道</a:t>
            </a:r>
            <a:endParaRPr lang="en-US" altLang="zh-CN" b="1" dirty="0">
              <a:latin typeface="+mn-ea"/>
            </a:endParaRPr>
          </a:p>
          <a:p>
            <a:pPr algn="ctr"/>
            <a:r>
              <a:rPr lang="en-US" altLang="zh-CN" dirty="0">
                <a:latin typeface="+mn-ea"/>
              </a:rPr>
              <a:t>     </a:t>
            </a:r>
            <a:r>
              <a:rPr lang="zh-CN" altLang="en-US" sz="1400" dirty="0" smtClean="0">
                <a:latin typeface="+mn-ea"/>
              </a:rPr>
              <a:t>多种社会化营销渠道，运营</a:t>
            </a:r>
            <a:r>
              <a:rPr lang="zh-CN" altLang="en-US" sz="1400" dirty="0">
                <a:latin typeface="+mn-ea"/>
              </a:rPr>
              <a:t>商</a:t>
            </a:r>
            <a:r>
              <a:rPr lang="zh-CN" altLang="en-US" sz="1400" dirty="0" smtClean="0">
                <a:latin typeface="+mn-ea"/>
              </a:rPr>
              <a:t>渠道，行业</a:t>
            </a:r>
            <a:r>
              <a:rPr lang="zh-CN" altLang="en-US" sz="1400" dirty="0">
                <a:latin typeface="+mn-ea"/>
              </a:rPr>
              <a:t>方案集成（养老，</a:t>
            </a:r>
            <a:r>
              <a:rPr lang="zh-CN" altLang="en-US" sz="1400" dirty="0" smtClean="0">
                <a:latin typeface="+mn-ea"/>
              </a:rPr>
              <a:t>校园，农业，美业等）</a:t>
            </a:r>
            <a:endParaRPr lang="en-US" altLang="zh-CN" sz="1400" dirty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3179" y="1518873"/>
            <a:ext cx="11037455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err="1" smtClean="0">
                <a:latin typeface="+mn-ea"/>
              </a:rPr>
              <a:t>IoT</a:t>
            </a:r>
            <a:r>
              <a:rPr lang="en-US" altLang="zh-CN" sz="3200" b="1" dirty="0" smtClean="0">
                <a:latin typeface="+mn-ea"/>
              </a:rPr>
              <a:t> PaaS</a:t>
            </a:r>
            <a:r>
              <a:rPr lang="zh-CN" altLang="en-US" sz="3200" b="1" dirty="0">
                <a:latin typeface="+mn-ea"/>
              </a:rPr>
              <a:t>（物联网云平台 ）</a:t>
            </a:r>
            <a:endParaRPr lang="en-US" altLang="zh-CN" sz="3200" b="1" dirty="0">
              <a:latin typeface="+mn-ea"/>
            </a:endParaRPr>
          </a:p>
          <a:p>
            <a:endParaRPr lang="en-US" altLang="zh-CN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500" dirty="0" smtClean="0">
                <a:latin typeface="+mn-ea"/>
              </a:rPr>
              <a:t>C-Life</a:t>
            </a:r>
            <a:r>
              <a:rPr lang="zh-CN" altLang="en-US" sz="1500" dirty="0" smtClean="0">
                <a:latin typeface="+mn-ea"/>
              </a:rPr>
              <a:t>致力于打造全球化 </a:t>
            </a:r>
            <a:r>
              <a:rPr lang="en-US" altLang="zh-CN" sz="1500" dirty="0" err="1">
                <a:latin typeface="+mn-ea"/>
              </a:rPr>
              <a:t>IoT</a:t>
            </a:r>
            <a:r>
              <a:rPr lang="en-US" altLang="zh-CN" sz="1500" dirty="0">
                <a:latin typeface="+mn-ea"/>
              </a:rPr>
              <a:t> </a:t>
            </a:r>
            <a:r>
              <a:rPr lang="zh-CN" altLang="en-US" sz="1500" dirty="0">
                <a:latin typeface="+mn-ea"/>
              </a:rPr>
              <a:t>开放</a:t>
            </a:r>
            <a:r>
              <a:rPr lang="zh-CN" altLang="en-US" sz="1500" dirty="0" smtClean="0">
                <a:latin typeface="+mn-ea"/>
              </a:rPr>
              <a:t>平台，提供设备上云、设备和云端双向通信、设备管理、远程监控、</a:t>
            </a:r>
            <a:r>
              <a:rPr lang="en-US" altLang="zh-CN" sz="1500" dirty="0" smtClean="0">
                <a:latin typeface="+mn-ea"/>
              </a:rPr>
              <a:t>OTA</a:t>
            </a:r>
            <a:r>
              <a:rPr lang="zh-CN" altLang="en-US" sz="1500" dirty="0" smtClean="0">
                <a:latin typeface="+mn-ea"/>
              </a:rPr>
              <a:t>升级等</a:t>
            </a:r>
            <a:r>
              <a:rPr lang="en-US" altLang="zh-CN" sz="1500" dirty="0" err="1" smtClean="0">
                <a:latin typeface="+mn-ea"/>
              </a:rPr>
              <a:t>IoT</a:t>
            </a:r>
            <a:r>
              <a:rPr lang="zh-CN" altLang="en-US" sz="1500" dirty="0" smtClean="0">
                <a:latin typeface="+mn-ea"/>
              </a:rPr>
              <a:t>能力，打造</a:t>
            </a:r>
            <a:r>
              <a:rPr lang="zh-CN" altLang="en-US" sz="1500" dirty="0">
                <a:latin typeface="+mn-ea"/>
              </a:rPr>
              <a:t>互联互通</a:t>
            </a:r>
            <a:r>
              <a:rPr lang="zh-CN" altLang="en-US" sz="1500" dirty="0" smtClean="0">
                <a:latin typeface="+mn-ea"/>
              </a:rPr>
              <a:t>的产品生态，服务品牌厂商、</a:t>
            </a:r>
            <a:r>
              <a:rPr lang="en-US" altLang="zh-CN" sz="1500" dirty="0">
                <a:latin typeface="+mn-ea"/>
              </a:rPr>
              <a:t>OEM </a:t>
            </a:r>
            <a:r>
              <a:rPr lang="zh-CN" altLang="en-US" sz="1500" dirty="0">
                <a:latin typeface="+mn-ea"/>
              </a:rPr>
              <a:t>厂商、开发</a:t>
            </a:r>
            <a:r>
              <a:rPr lang="zh-CN" altLang="en-US" sz="1500" dirty="0" smtClean="0">
                <a:latin typeface="+mn-ea"/>
              </a:rPr>
              <a:t>者和行业用户等。</a:t>
            </a:r>
            <a:endParaRPr lang="zh-CN" altLang="en-US" sz="1500" dirty="0"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6161" y="3751181"/>
            <a:ext cx="366672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latin typeface="+mn-ea"/>
              </a:rPr>
              <a:t>设备上云</a:t>
            </a:r>
            <a:endParaRPr lang="en-US" altLang="zh-CN" b="1" dirty="0" smtClean="0">
              <a:latin typeface="+mn-ea"/>
            </a:endParaRPr>
          </a:p>
          <a:p>
            <a:pPr algn="ctr"/>
            <a:r>
              <a:rPr lang="zh-CN" altLang="en-US" sz="1400" dirty="0" smtClean="0">
                <a:latin typeface="+mn-ea"/>
              </a:rPr>
              <a:t>协助设备快速上云，支持多种接入方式、多种网络、多种协议</a:t>
            </a:r>
            <a:endParaRPr lang="en-US" altLang="zh-CN" sz="1400" dirty="0"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60489" y="3751181"/>
            <a:ext cx="366672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latin typeface="+mn-ea"/>
              </a:rPr>
              <a:t>场景联动</a:t>
            </a:r>
            <a:endParaRPr lang="en-US" altLang="zh-CN" b="1" dirty="0" smtClean="0">
              <a:latin typeface="+mn-ea"/>
            </a:endParaRPr>
          </a:p>
          <a:p>
            <a:pPr algn="ctr"/>
            <a:r>
              <a:rPr lang="en-US" altLang="zh-CN" dirty="0" smtClean="0">
                <a:latin typeface="+mn-ea"/>
              </a:rPr>
              <a:t>     </a:t>
            </a:r>
            <a:r>
              <a:rPr lang="zh-CN" altLang="en-US" sz="1400" dirty="0" smtClean="0">
                <a:latin typeface="+mn-ea"/>
              </a:rPr>
              <a:t>打破品牌孤岛，跨品牌设备联动</a:t>
            </a:r>
            <a:r>
              <a:rPr lang="zh-CN" altLang="en-US" sz="1400" dirty="0">
                <a:latin typeface="+mn-ea"/>
              </a:rPr>
              <a:t>，</a:t>
            </a:r>
            <a:r>
              <a:rPr lang="zh-CN" altLang="en-US" sz="1400" dirty="0" smtClean="0">
                <a:latin typeface="+mn-ea"/>
              </a:rPr>
              <a:t>与第三方平台设备联通</a:t>
            </a:r>
            <a:endParaRPr lang="en-US" altLang="zh-CN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960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673678" y="834592"/>
            <a:ext cx="101996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83209" y="1149262"/>
            <a:ext cx="98309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charset="0"/>
                <a:cs typeface="思源黑体 CN" panose="020B0200000000000000" charset="-122"/>
                <a:sym typeface="+mn-ea"/>
              </a:rPr>
              <a:t>搭建</a:t>
            </a:r>
            <a:r>
              <a:rPr lang="en-US" altLang="zh-CN" sz="1600" dirty="0" err="1" smtClean="0">
                <a:latin typeface="微软雅黑" charset="0"/>
                <a:cs typeface="思源黑体 CN" panose="020B0200000000000000" charset="-122"/>
                <a:sym typeface="+mn-ea"/>
              </a:rPr>
              <a:t>IoT</a:t>
            </a:r>
            <a:r>
              <a:rPr lang="zh-CN" altLang="en-US" sz="1600" dirty="0" smtClean="0">
                <a:latin typeface="微软雅黑" charset="0"/>
                <a:cs typeface="思源黑体 CN" panose="020B0200000000000000" charset="-122"/>
                <a:sym typeface="+mn-ea"/>
              </a:rPr>
              <a:t> </a:t>
            </a:r>
            <a:r>
              <a:rPr lang="en-US" altLang="zh-CN" sz="1600" dirty="0" smtClean="0">
                <a:latin typeface="微软雅黑" charset="0"/>
                <a:cs typeface="思源黑体 CN" panose="020B0200000000000000" charset="-122"/>
                <a:sym typeface="+mn-ea"/>
              </a:rPr>
              <a:t>PaaS</a:t>
            </a:r>
            <a:r>
              <a:rPr lang="zh-CN" altLang="en-US" sz="1600" dirty="0" smtClean="0">
                <a:latin typeface="微软雅黑" charset="0"/>
                <a:cs typeface="思源黑体 CN" panose="020B0200000000000000" charset="-122"/>
                <a:sym typeface="+mn-ea"/>
              </a:rPr>
              <a:t>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作为公司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硬件上云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唯一入口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接入设备和能力，整合后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数据、能力和硬件生态（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C-Life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产品中心），赋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能硬件部门和业务线，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OSP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运营支撑平台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做到设备、数据、项目、能力、资源等纳管。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9"/>
          <p:cNvSpPr txBox="1"/>
          <p:nvPr/>
        </p:nvSpPr>
        <p:spPr>
          <a:xfrm>
            <a:off x="323849" y="370205"/>
            <a:ext cx="570749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2400" b="1" dirty="0" smtClean="0">
                <a:ea typeface="微软雅黑" panose="020B0503020204020204" pitchFamily="34" charset="-122"/>
              </a:rPr>
              <a:t>C-Life </a:t>
            </a:r>
            <a:r>
              <a:rPr lang="en-US" altLang="zh-CN" sz="2400" b="1" dirty="0" err="1" smtClean="0">
                <a:ea typeface="微软雅黑" panose="020B0503020204020204" pitchFamily="34" charset="-122"/>
              </a:rPr>
              <a:t>IoT</a:t>
            </a:r>
            <a:r>
              <a:rPr lang="en-US" altLang="zh-CN" sz="2400" b="1" dirty="0" smtClean="0">
                <a:ea typeface="微软雅黑" panose="020B0503020204020204" pitchFamily="34" charset="-122"/>
              </a:rPr>
              <a:t>-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对内</a:t>
            </a:r>
            <a:endParaRPr lang="zh-CN" sz="2400" b="1" dirty="0"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63558" y="2420695"/>
            <a:ext cx="10627996" cy="3570649"/>
            <a:chOff x="433884" y="2824330"/>
            <a:chExt cx="10627996" cy="3570649"/>
          </a:xfrm>
        </p:grpSpPr>
        <p:sp>
          <p:nvSpPr>
            <p:cNvPr id="38" name="矩形 37"/>
            <p:cNvSpPr/>
            <p:nvPr/>
          </p:nvSpPr>
          <p:spPr>
            <a:xfrm>
              <a:off x="3006358" y="3502692"/>
              <a:ext cx="5804453" cy="2892287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prstDash val="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433885" y="3792726"/>
              <a:ext cx="1142999" cy="43732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433884" y="5611341"/>
              <a:ext cx="1142999" cy="43732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能力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4965707" y="3626801"/>
              <a:ext cx="1888434" cy="77041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开放平台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4965707" y="5550528"/>
              <a:ext cx="1888434" cy="55990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管理后台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9302696" y="4759864"/>
              <a:ext cx="1577008" cy="43732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SaaS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006440" y="3641046"/>
              <a:ext cx="79720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直连</a:t>
              </a: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892436" y="4081172"/>
              <a:ext cx="101256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云云对接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9" name="肘形连接符 48"/>
            <p:cNvCxnSpPr>
              <a:stCxn id="41" idx="3"/>
              <a:endCxn id="45" idx="1"/>
            </p:cNvCxnSpPr>
            <p:nvPr/>
          </p:nvCxnSpPr>
          <p:spPr>
            <a:xfrm>
              <a:off x="1576883" y="5830002"/>
              <a:ext cx="3388824" cy="478"/>
            </a:xfrm>
            <a:prstGeom prst="bentConnector3">
              <a:avLst/>
            </a:prstGeom>
            <a:ln>
              <a:solidFill>
                <a:srgbClr val="3F3F3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肘形连接符 49"/>
            <p:cNvCxnSpPr>
              <a:stCxn id="40" idx="3"/>
              <a:endCxn id="44" idx="1"/>
            </p:cNvCxnSpPr>
            <p:nvPr/>
          </p:nvCxnSpPr>
          <p:spPr>
            <a:xfrm>
              <a:off x="1576884" y="4011387"/>
              <a:ext cx="3388823" cy="620"/>
            </a:xfrm>
            <a:prstGeom prst="bentConnector3">
              <a:avLst/>
            </a:prstGeom>
            <a:ln>
              <a:solidFill>
                <a:srgbClr val="3F3F3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1791661" y="5442064"/>
              <a:ext cx="122675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方能力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792247" y="5875283"/>
              <a:ext cx="122675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419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能力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下箭头 55"/>
            <p:cNvSpPr/>
            <p:nvPr/>
          </p:nvSpPr>
          <p:spPr>
            <a:xfrm>
              <a:off x="5461906" y="4433870"/>
              <a:ext cx="252000" cy="1080000"/>
            </a:xfrm>
            <a:prstGeom prst="down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上箭头 56"/>
            <p:cNvSpPr/>
            <p:nvPr/>
          </p:nvSpPr>
          <p:spPr>
            <a:xfrm>
              <a:off x="6079791" y="4419726"/>
              <a:ext cx="252000" cy="1080000"/>
            </a:xfrm>
            <a:prstGeom prst="upArrow">
              <a:avLst/>
            </a:prstGeom>
            <a:solidFill>
              <a:srgbClr val="74B6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9291201" y="3794480"/>
              <a:ext cx="1577008" cy="43732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</a:t>
              </a:r>
              <a:r>
                <a:rPr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研硬件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9" name="直接箭头连接符 58"/>
            <p:cNvCxnSpPr>
              <a:stCxn id="73" idx="3"/>
              <a:endCxn id="58" idx="1"/>
            </p:cNvCxnSpPr>
            <p:nvPr/>
          </p:nvCxnSpPr>
          <p:spPr>
            <a:xfrm>
              <a:off x="8641725" y="4013141"/>
              <a:ext cx="649476" cy="0"/>
            </a:xfrm>
            <a:prstGeom prst="straightConnector1">
              <a:avLst/>
            </a:prstGeom>
            <a:ln>
              <a:solidFill>
                <a:srgbClr val="3F3F3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/>
            <p:cNvSpPr txBox="1"/>
            <p:nvPr/>
          </p:nvSpPr>
          <p:spPr>
            <a:xfrm>
              <a:off x="4928324" y="4423641"/>
              <a:ext cx="64086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924561" y="4656804"/>
              <a:ext cx="64086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929820" y="4915168"/>
              <a:ext cx="64086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933583" y="5173697"/>
              <a:ext cx="64086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流程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6200564" y="4605559"/>
              <a:ext cx="64086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能力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6186701" y="5002734"/>
              <a:ext cx="64086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权限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圆角矩形 65"/>
            <p:cNvSpPr/>
            <p:nvPr/>
          </p:nvSpPr>
          <p:spPr>
            <a:xfrm>
              <a:off x="9291201" y="5611652"/>
              <a:ext cx="1577008" cy="43732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7" name="直接箭头连接符 66"/>
            <p:cNvCxnSpPr>
              <a:stCxn id="41" idx="3"/>
              <a:endCxn id="45" idx="1"/>
            </p:cNvCxnSpPr>
            <p:nvPr/>
          </p:nvCxnSpPr>
          <p:spPr>
            <a:xfrm>
              <a:off x="1576883" y="5830002"/>
              <a:ext cx="3388824" cy="478"/>
            </a:xfrm>
            <a:prstGeom prst="straightConnector1">
              <a:avLst/>
            </a:prstGeom>
            <a:ln>
              <a:solidFill>
                <a:srgbClr val="3F3F3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>
              <a:stCxn id="40" idx="3"/>
              <a:endCxn id="44" idx="1"/>
            </p:cNvCxnSpPr>
            <p:nvPr/>
          </p:nvCxnSpPr>
          <p:spPr>
            <a:xfrm>
              <a:off x="1576884" y="4011387"/>
              <a:ext cx="3388823" cy="620"/>
            </a:xfrm>
            <a:prstGeom prst="straightConnector1">
              <a:avLst/>
            </a:prstGeom>
            <a:ln>
              <a:solidFill>
                <a:srgbClr val="3F3F3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肘形连接符 68"/>
            <p:cNvCxnSpPr>
              <a:stCxn id="73" idx="3"/>
              <a:endCxn id="66" idx="1"/>
            </p:cNvCxnSpPr>
            <p:nvPr/>
          </p:nvCxnSpPr>
          <p:spPr>
            <a:xfrm>
              <a:off x="8641725" y="4013141"/>
              <a:ext cx="649476" cy="1817172"/>
            </a:xfrm>
            <a:prstGeom prst="bentConnector3">
              <a:avLst>
                <a:gd name="adj1" fmla="val 42889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肘形连接符 69"/>
            <p:cNvCxnSpPr>
              <a:stCxn id="73" idx="3"/>
              <a:endCxn id="46" idx="1"/>
            </p:cNvCxnSpPr>
            <p:nvPr/>
          </p:nvCxnSpPr>
          <p:spPr>
            <a:xfrm>
              <a:off x="8641725" y="4013141"/>
              <a:ext cx="660971" cy="965384"/>
            </a:xfrm>
            <a:prstGeom prst="bentConnector3">
              <a:avLst>
                <a:gd name="adj1" fmla="val 41616"/>
              </a:avLst>
            </a:prstGeom>
            <a:ln>
              <a:solidFill>
                <a:srgbClr val="3F3F3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圆角矩形 70"/>
            <p:cNvSpPr/>
            <p:nvPr/>
          </p:nvSpPr>
          <p:spPr>
            <a:xfrm>
              <a:off x="7472074" y="4267862"/>
              <a:ext cx="1107528" cy="77788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/>
                <a:t>硬件生态</a:t>
              </a:r>
              <a:endParaRPr lang="en-US" altLang="zh-CN" sz="1400" dirty="0" smtClean="0"/>
            </a:p>
            <a:p>
              <a:pPr algn="ctr"/>
              <a:r>
                <a:rPr lang="zh-CN" altLang="en-US" sz="1400" dirty="0" smtClean="0"/>
                <a:t>数据</a:t>
              </a:r>
              <a:endParaRPr lang="en-US" altLang="zh-CN" sz="1400" dirty="0" smtClean="0"/>
            </a:p>
            <a:p>
              <a:pPr algn="ctr"/>
              <a:r>
                <a:rPr lang="zh-CN" altLang="en-US" sz="1400" dirty="0"/>
                <a:t>能力</a:t>
              </a: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3159304" y="3806675"/>
              <a:ext cx="1143635" cy="39941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rgbClr val="C00000"/>
                  </a:solidFill>
                </a:rPr>
                <a:t>C-Link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73" name="圆角矩形 72"/>
            <p:cNvSpPr/>
            <p:nvPr/>
          </p:nvSpPr>
          <p:spPr>
            <a:xfrm>
              <a:off x="7411644" y="3794480"/>
              <a:ext cx="1230081" cy="437321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产品中心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圆角矩形 73"/>
            <p:cNvSpPr/>
            <p:nvPr/>
          </p:nvSpPr>
          <p:spPr>
            <a:xfrm>
              <a:off x="7411644" y="2824330"/>
              <a:ext cx="1290264" cy="43732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OSP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5" name="肘形连接符 74"/>
            <p:cNvCxnSpPr>
              <a:stCxn id="44" idx="3"/>
              <a:endCxn id="73" idx="1"/>
            </p:cNvCxnSpPr>
            <p:nvPr/>
          </p:nvCxnSpPr>
          <p:spPr>
            <a:xfrm>
              <a:off x="6854141" y="4012007"/>
              <a:ext cx="557503" cy="1134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肘形连接符 75"/>
            <p:cNvCxnSpPr>
              <a:stCxn id="44" idx="0"/>
              <a:endCxn id="74" idx="1"/>
            </p:cNvCxnSpPr>
            <p:nvPr/>
          </p:nvCxnSpPr>
          <p:spPr>
            <a:xfrm rot="5400000" flipH="1" flipV="1">
              <a:off x="6368879" y="2584036"/>
              <a:ext cx="583810" cy="1501720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矩形 76"/>
            <p:cNvSpPr/>
            <p:nvPr/>
          </p:nvSpPr>
          <p:spPr>
            <a:xfrm>
              <a:off x="9097529" y="3502691"/>
              <a:ext cx="1964351" cy="2892287"/>
            </a:xfrm>
            <a:prstGeom prst="rect">
              <a:avLst/>
            </a:prstGeom>
            <a:noFill/>
            <a:ln w="12700">
              <a:solidFill>
                <a:srgbClr val="E73A1C"/>
              </a:solidFill>
              <a:prstDash val="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8" name="肘形连接符 77"/>
            <p:cNvCxnSpPr>
              <a:stCxn id="77" idx="0"/>
              <a:endCxn id="74" idx="3"/>
            </p:cNvCxnSpPr>
            <p:nvPr/>
          </p:nvCxnSpPr>
          <p:spPr>
            <a:xfrm rot="16200000" flipV="1">
              <a:off x="9160957" y="2583942"/>
              <a:ext cx="459700" cy="137779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565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323849" y="370205"/>
            <a:ext cx="5707495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 smtClean="0">
                <a:ea typeface="微软雅黑" panose="020B0503020204020204" pitchFamily="34" charset="-122"/>
              </a:rPr>
              <a:t>物联网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平台层</a:t>
            </a:r>
            <a:endParaRPr lang="zh-CN" sz="2400" b="1" dirty="0"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94" y="1878589"/>
            <a:ext cx="11163300" cy="38766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976935" y="1200796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物联网平台层在物联网体系架构的作用</a:t>
            </a:r>
          </a:p>
        </p:txBody>
      </p:sp>
    </p:spTree>
    <p:extLst>
      <p:ext uri="{BB962C8B-B14F-4D97-AF65-F5344CB8AC3E}">
        <p14:creationId xmlns:p14="http://schemas.microsoft.com/office/powerpoint/2010/main" val="341900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323849" y="370205"/>
            <a:ext cx="570749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2400" b="1" dirty="0" smtClean="0">
                <a:latin typeface="+mn-ea"/>
              </a:rPr>
              <a:t>IT</a:t>
            </a:r>
            <a:r>
              <a:rPr lang="zh-CN" altLang="en-US" sz="2400" b="1" dirty="0" smtClean="0">
                <a:latin typeface="+mn-ea"/>
              </a:rPr>
              <a:t>技术发展</a:t>
            </a:r>
            <a:r>
              <a:rPr lang="zh-CN" altLang="en-US" sz="2400" b="1" dirty="0">
                <a:latin typeface="+mn-ea"/>
              </a:rPr>
              <a:t>变化</a:t>
            </a:r>
            <a:endParaRPr lang="zh-CN" sz="2400" b="1" dirty="0">
              <a:latin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68" y="1503934"/>
            <a:ext cx="822486" cy="8224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25" y="1503934"/>
            <a:ext cx="692480" cy="6924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487" y="1502181"/>
            <a:ext cx="694233" cy="69423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281784" y="6343464"/>
            <a:ext cx="3015379" cy="438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074" y="3709350"/>
            <a:ext cx="1647825" cy="14763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7256" y="3323587"/>
            <a:ext cx="2686050" cy="2247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0293" y="3070335"/>
            <a:ext cx="3705225" cy="30289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97868" y="232559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互联网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143951" y="2325599"/>
            <a:ext cx="133882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/>
              <a:t>移动互联网</a:t>
            </a:r>
            <a:endParaRPr lang="en-US" altLang="zh-CN" dirty="0" smtClean="0"/>
          </a:p>
          <a:p>
            <a:pPr algn="ctr"/>
            <a:r>
              <a:rPr lang="zh-CN" altLang="en-US" sz="1600" dirty="0" smtClean="0">
                <a:solidFill>
                  <a:srgbClr val="C00000"/>
                </a:solidFill>
              </a:rPr>
              <a:t>云化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68901" y="2325598"/>
            <a:ext cx="10054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物联网</a:t>
            </a:r>
            <a:endParaRPr lang="en-US" altLang="zh-CN" dirty="0" smtClean="0"/>
          </a:p>
          <a:p>
            <a:pPr algn="ctr"/>
            <a:r>
              <a:rPr lang="zh-CN" altLang="en-US" sz="1600" dirty="0">
                <a:solidFill>
                  <a:srgbClr val="C00000"/>
                </a:solidFill>
              </a:rPr>
              <a:t>万物互联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924219" y="2303045"/>
            <a:ext cx="129312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人工智能</a:t>
            </a:r>
            <a:r>
              <a:rPr lang="zh-CN" altLang="en-US" sz="1600" dirty="0">
                <a:solidFill>
                  <a:srgbClr val="C00000"/>
                </a:solidFill>
              </a:rPr>
              <a:t>大模型</a:t>
            </a:r>
          </a:p>
        </p:txBody>
      </p:sp>
      <p:pic>
        <p:nvPicPr>
          <p:cNvPr id="14338" name="Picture 2" descr="ChatGP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386" y="1535901"/>
            <a:ext cx="626791" cy="62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&lt;em&gt;大&lt;/em&gt;&lt;em&gt;模&lt;/em&gt;&lt;em&gt;型&lt;/em&gt;的终局？赢家通吃，大厂优先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778" y="3399944"/>
            <a:ext cx="2888006" cy="19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12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323849" y="370205"/>
            <a:ext cx="5707495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2400" b="1" dirty="0" err="1" smtClean="0">
                <a:ea typeface="微软雅黑" panose="020B0503020204020204" pitchFamily="34" charset="-122"/>
              </a:rPr>
              <a:t>IoT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全生命周期管理</a:t>
            </a:r>
            <a:endParaRPr 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0D16F0-C48C-424C-8619-DB1D74869B9B}"/>
              </a:ext>
            </a:extLst>
          </p:cNvPr>
          <p:cNvSpPr txBox="1"/>
          <p:nvPr/>
        </p:nvSpPr>
        <p:spPr>
          <a:xfrm>
            <a:off x="7601599" y="1591107"/>
            <a:ext cx="1611380" cy="4928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售后服务</a:t>
            </a:r>
            <a:r>
              <a:rPr lang="en-US" altLang="zh-CN" dirty="0"/>
              <a:t> </a:t>
            </a:r>
          </a:p>
        </p:txBody>
      </p:sp>
      <p:sp>
        <p:nvSpPr>
          <p:cNvPr id="11" name="矩形 10"/>
          <p:cNvSpPr/>
          <p:nvPr/>
        </p:nvSpPr>
        <p:spPr>
          <a:xfrm>
            <a:off x="948156" y="1591107"/>
            <a:ext cx="1611380" cy="4928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lt1"/>
                </a:solidFill>
              </a:rPr>
              <a:t>设备上云</a:t>
            </a:r>
            <a:endParaRPr lang="en-US" altLang="zh-CN" dirty="0">
              <a:solidFill>
                <a:schemeClr val="lt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09505" y="1591107"/>
            <a:ext cx="1611380" cy="4928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lt1"/>
                </a:solidFill>
              </a:rPr>
              <a:t>产品发布</a:t>
            </a:r>
            <a:endParaRPr lang="en-US" altLang="zh-CN" dirty="0">
              <a:solidFill>
                <a:schemeClr val="lt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0D16F0-C48C-424C-8619-DB1D74869B9B}"/>
              </a:ext>
            </a:extLst>
          </p:cNvPr>
          <p:cNvSpPr txBox="1"/>
          <p:nvPr/>
        </p:nvSpPr>
        <p:spPr>
          <a:xfrm>
            <a:off x="9790510" y="1591107"/>
            <a:ext cx="1611380" cy="4928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运营支撑</a:t>
            </a:r>
            <a:endParaRPr lang="en-US" altLang="zh-CN" dirty="0"/>
          </a:p>
        </p:txBody>
      </p:sp>
      <p:sp>
        <p:nvSpPr>
          <p:cNvPr id="16" name="矩形 15"/>
          <p:cNvSpPr/>
          <p:nvPr/>
        </p:nvSpPr>
        <p:spPr>
          <a:xfrm>
            <a:off x="5590690" y="1591107"/>
            <a:ext cx="1611380" cy="4928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lt1"/>
                </a:solidFill>
              </a:rPr>
              <a:t>项目实施</a:t>
            </a:r>
            <a:endParaRPr lang="en-US" altLang="zh-CN" dirty="0">
              <a:solidFill>
                <a:schemeClr val="lt1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112031" y="2300915"/>
            <a:ext cx="1283629" cy="24114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模</a:t>
            </a:r>
            <a:r>
              <a:rPr lang="zh-CN" altLang="en-US" dirty="0" smtClean="0">
                <a:solidFill>
                  <a:schemeClr val="tx1"/>
                </a:solidFill>
              </a:rPr>
              <a:t>组直连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网关直连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云对云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平台对接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473380" y="2300915"/>
            <a:ext cx="1283629" cy="24114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产品资料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产品中心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打通</a:t>
            </a:r>
            <a:r>
              <a:rPr lang="en-US" altLang="zh-CN" dirty="0" smtClean="0">
                <a:solidFill>
                  <a:schemeClr val="tx1"/>
                </a:solidFill>
              </a:rPr>
              <a:t>OA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动态更新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754565" y="2300915"/>
            <a:ext cx="1283629" cy="24114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部署方案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项目详情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位置模型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 err="1" smtClean="0">
                <a:solidFill>
                  <a:schemeClr val="tx1"/>
                </a:solidFill>
              </a:rPr>
              <a:t>OpenAPI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765474" y="2300915"/>
            <a:ext cx="1283629" cy="24114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告警分析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工单管理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项目统计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9954385" y="2300915"/>
            <a:ext cx="1283629" cy="24114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设备管理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用户管理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项目管理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统计大</a:t>
            </a:r>
            <a:r>
              <a:rPr lang="zh-CN" altLang="en-US" dirty="0" smtClean="0">
                <a:solidFill>
                  <a:schemeClr val="tx1"/>
                </a:solidFill>
              </a:rPr>
              <a:t>屏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112031" y="4800599"/>
            <a:ext cx="1283629" cy="16918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物模型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通讯协议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32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66" y="2384119"/>
            <a:ext cx="7896515" cy="267205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100569" y="446829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自</a:t>
            </a:r>
            <a:r>
              <a:rPr lang="zh-CN" altLang="en-US" sz="1400" b="1" dirty="0" smtClean="0"/>
              <a:t>研模组</a:t>
            </a:r>
            <a:endParaRPr lang="zh-CN" altLang="en-US" sz="1400" b="1" dirty="0"/>
          </a:p>
        </p:txBody>
      </p:sp>
      <p:grpSp>
        <p:nvGrpSpPr>
          <p:cNvPr id="13" name="组合 12"/>
          <p:cNvGrpSpPr/>
          <p:nvPr/>
        </p:nvGrpSpPr>
        <p:grpSpPr>
          <a:xfrm>
            <a:off x="9494002" y="2560523"/>
            <a:ext cx="2115947" cy="1685638"/>
            <a:chOff x="226229" y="4017816"/>
            <a:chExt cx="2687905" cy="213821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6954" y="4755858"/>
              <a:ext cx="957179" cy="140017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5"/>
            <a:srcRect l="61306"/>
            <a:stretch/>
          </p:blipFill>
          <p:spPr>
            <a:xfrm>
              <a:off x="226229" y="5065162"/>
              <a:ext cx="1754879" cy="1090871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5"/>
            <a:srcRect r="40733" b="3990"/>
            <a:stretch/>
          </p:blipFill>
          <p:spPr>
            <a:xfrm>
              <a:off x="226229" y="4017816"/>
              <a:ext cx="2687905" cy="1047346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2177934" y="5227231"/>
              <a:ext cx="625554" cy="585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其他</a:t>
              </a:r>
              <a:endParaRPr lang="en-US" altLang="zh-CN" sz="1200" dirty="0" smtClean="0"/>
            </a:p>
            <a:p>
              <a:r>
                <a:rPr lang="zh-CN" altLang="en-US" sz="1200" dirty="0"/>
                <a:t>模组</a:t>
              </a:r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323849" y="370205"/>
            <a:ext cx="570749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 smtClean="0">
                <a:ea typeface="微软雅黑" panose="020B0503020204020204" pitchFamily="34" charset="-122"/>
              </a:rPr>
              <a:t>一、设备上云</a:t>
            </a:r>
            <a:r>
              <a:rPr lang="en-US" altLang="zh-CN" sz="2400" b="1" dirty="0" smtClean="0">
                <a:ea typeface="微软雅黑" panose="020B0503020204020204" pitchFamily="34" charset="-122"/>
              </a:rPr>
              <a:t>1/4-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模组直连</a:t>
            </a:r>
            <a:endParaRPr 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0D16F0-C48C-424C-8619-DB1D74869B9B}"/>
              </a:ext>
            </a:extLst>
          </p:cNvPr>
          <p:cNvSpPr txBox="1"/>
          <p:nvPr/>
        </p:nvSpPr>
        <p:spPr>
          <a:xfrm>
            <a:off x="7722557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售后服务</a:t>
            </a:r>
            <a:r>
              <a:rPr lang="en-US" altLang="zh-CN" dirty="0"/>
              <a:t> </a:t>
            </a:r>
          </a:p>
        </p:txBody>
      </p:sp>
      <p:sp>
        <p:nvSpPr>
          <p:cNvPr id="15" name="矩形 14"/>
          <p:cNvSpPr/>
          <p:nvPr/>
        </p:nvSpPr>
        <p:spPr>
          <a:xfrm>
            <a:off x="1069114" y="1051926"/>
            <a:ext cx="1611380" cy="4928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lt1"/>
                </a:solidFill>
              </a:rPr>
              <a:t>设备上云</a:t>
            </a:r>
            <a:endParaRPr lang="en-US" altLang="zh-CN" dirty="0">
              <a:solidFill>
                <a:schemeClr val="l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30463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lt1"/>
                </a:solidFill>
              </a:rPr>
              <a:t>产品发布</a:t>
            </a:r>
            <a:endParaRPr lang="en-US" altLang="zh-CN" dirty="0">
              <a:solidFill>
                <a:schemeClr val="lt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0D16F0-C48C-424C-8619-DB1D74869B9B}"/>
              </a:ext>
            </a:extLst>
          </p:cNvPr>
          <p:cNvSpPr txBox="1"/>
          <p:nvPr/>
        </p:nvSpPr>
        <p:spPr>
          <a:xfrm>
            <a:off x="9911468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运营支撑</a:t>
            </a:r>
            <a:endParaRPr lang="en-US" altLang="zh-CN" dirty="0"/>
          </a:p>
        </p:txBody>
      </p:sp>
      <p:sp>
        <p:nvSpPr>
          <p:cNvPr id="18" name="矩形 17"/>
          <p:cNvSpPr/>
          <p:nvPr/>
        </p:nvSpPr>
        <p:spPr>
          <a:xfrm>
            <a:off x="5711648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lt1"/>
                </a:solidFill>
              </a:rPr>
              <a:t>项目实施</a:t>
            </a:r>
            <a:endParaRPr lang="en-US" altLang="zh-CN" dirty="0">
              <a:solidFill>
                <a:schemeClr val="lt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570232" y="589915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上云周期：看硬件厂商资源投入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8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4430364" y="4692233"/>
            <a:ext cx="6071191" cy="126527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430365" y="2668630"/>
            <a:ext cx="6071191" cy="126527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9"/>
          <p:cNvSpPr txBox="1"/>
          <p:nvPr/>
        </p:nvSpPr>
        <p:spPr>
          <a:xfrm>
            <a:off x="323849" y="370205"/>
            <a:ext cx="570749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>
                <a:ea typeface="微软雅黑" panose="020B0503020204020204" pitchFamily="34" charset="-122"/>
              </a:rPr>
              <a:t>一、设备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上云</a:t>
            </a:r>
            <a:r>
              <a:rPr lang="en-US" altLang="zh-CN" sz="2400" b="1" dirty="0" smtClean="0">
                <a:ea typeface="微软雅黑" panose="020B0503020204020204" pitchFamily="34" charset="-122"/>
              </a:rPr>
              <a:t>2/4-</a:t>
            </a:r>
            <a:r>
              <a:rPr lang="zh-CN" altLang="en-US" sz="2400" b="1" dirty="0">
                <a:ea typeface="微软雅黑" panose="020B0503020204020204" pitchFamily="34" charset="-122"/>
              </a:rPr>
              <a:t>网关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直连</a:t>
            </a:r>
            <a:endParaRPr lang="zh-CN" sz="2400" b="1" dirty="0"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63" y="2979416"/>
            <a:ext cx="1557759" cy="155775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53667A4-7B37-9B6E-6258-ADC9BDD4ED20}"/>
              </a:ext>
            </a:extLst>
          </p:cNvPr>
          <p:cNvSpPr txBox="1"/>
          <p:nvPr/>
        </p:nvSpPr>
        <p:spPr>
          <a:xfrm>
            <a:off x="1124564" y="4741337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IoT</a:t>
            </a:r>
            <a:r>
              <a:rPr kumimoji="1" lang="zh-CN" altLang="en-US" dirty="0" smtClean="0"/>
              <a:t>边缘路由器</a:t>
            </a:r>
            <a:endParaRPr kumimoji="1" lang="zh-CN" altLang="en-US" dirty="0"/>
          </a:p>
        </p:txBody>
      </p:sp>
      <p:pic>
        <p:nvPicPr>
          <p:cNvPr id="23" name="图片 22" descr="upload_post_object_v2_531440055">
            <a:extLst>
              <a:ext uri="{FF2B5EF4-FFF2-40B4-BE49-F238E27FC236}">
                <a16:creationId xmlns:a16="http://schemas.microsoft.com/office/drawing/2014/main" id="{3DCC3986-C7FE-D1D8-391F-898D12B3A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686" y="2899046"/>
            <a:ext cx="978780" cy="892450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2CE1C2C3-4178-5D90-6A93-E935042E6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475" y="2899046"/>
            <a:ext cx="961845" cy="87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图片 24" descr="upload_post_object_v2_792016005">
            <a:extLst>
              <a:ext uri="{FF2B5EF4-FFF2-40B4-BE49-F238E27FC236}">
                <a16:creationId xmlns:a16="http://schemas.microsoft.com/office/drawing/2014/main" id="{E1DC3D1B-5268-4E21-FD91-F9B369A5AE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2421" y="2973630"/>
            <a:ext cx="750216" cy="750243"/>
          </a:xfrm>
          <a:prstGeom prst="rect">
            <a:avLst/>
          </a:prstGeom>
        </p:spPr>
      </p:pic>
      <p:pic>
        <p:nvPicPr>
          <p:cNvPr id="26" name="图片 25" descr="upload_post_object_v2_728363486">
            <a:extLst>
              <a:ext uri="{FF2B5EF4-FFF2-40B4-BE49-F238E27FC236}">
                <a16:creationId xmlns:a16="http://schemas.microsoft.com/office/drawing/2014/main" id="{0EBF9317-66B8-171E-34F9-8953883317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423" y="2937444"/>
            <a:ext cx="786400" cy="786429"/>
          </a:xfrm>
          <a:prstGeom prst="rect">
            <a:avLst/>
          </a:prstGeom>
        </p:spPr>
      </p:pic>
      <p:pic>
        <p:nvPicPr>
          <p:cNvPr id="27" name="图片 26" descr="upload_post_object_v2_5336612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9876" y="2973630"/>
            <a:ext cx="780108" cy="780137"/>
          </a:xfrm>
          <a:prstGeom prst="rect">
            <a:avLst/>
          </a:prstGeom>
        </p:spPr>
      </p:pic>
      <p:pic>
        <p:nvPicPr>
          <p:cNvPr id="28" name="Picture 2" descr="https://www.heiman.com.cn/uploads/2020/05/12175622394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780" y="2979416"/>
            <a:ext cx="731709" cy="73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http://skintest.hetyj.com/31438/9e11a102fb8e5fc912482334e942967c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599" y="4866567"/>
            <a:ext cx="918091" cy="91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://skintest.hetyj.com/31438/1c9646d96becd2a23c8b875f01b8cba9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320" y="4866567"/>
            <a:ext cx="916270" cy="91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ttp://skintest.hetyj.com/31438/ca2636397ecfb1b5b79758cc8b26e3f1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380" y="4928411"/>
            <a:ext cx="792581" cy="79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http://skintest.hetyj.com/31438/b1d4c5144c4711fb0e38ffe00f8d0a22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547" y="4978313"/>
            <a:ext cx="583520" cy="69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http://skintest.hetyj.com/31438/26576d9063c2add57c169f305a05c9eb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947" y="4978313"/>
            <a:ext cx="643799" cy="64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http://skintest.hetyj.com/31438/5fb425b08d3f93c4ccb88dabfffebe5a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626" y="4928411"/>
            <a:ext cx="705662" cy="70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箭头 2"/>
          <p:cNvSpPr/>
          <p:nvPr/>
        </p:nvSpPr>
        <p:spPr>
          <a:xfrm rot="20569943">
            <a:off x="2913321" y="3455581"/>
            <a:ext cx="1318437" cy="32008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 rot="1800000">
            <a:off x="2868423" y="4271282"/>
            <a:ext cx="1318437" cy="320083"/>
          </a:xfrm>
          <a:prstGeom prst="rightArrow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 rot="20631030">
            <a:off x="2874071" y="3110198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ZigBee3.0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 rot="1800000">
            <a:off x="2755509" y="45378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蓝</a:t>
            </a:r>
            <a:r>
              <a:rPr lang="zh-CN" altLang="en-US" dirty="0" smtClean="0"/>
              <a:t>牙协议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80D16F0-C48C-424C-8619-DB1D74869B9B}"/>
              </a:ext>
            </a:extLst>
          </p:cNvPr>
          <p:cNvSpPr txBox="1"/>
          <p:nvPr/>
        </p:nvSpPr>
        <p:spPr>
          <a:xfrm>
            <a:off x="7722557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售后服务</a:t>
            </a:r>
            <a:r>
              <a:rPr lang="en-US" altLang="zh-CN" dirty="0"/>
              <a:t> </a:t>
            </a:r>
          </a:p>
        </p:txBody>
      </p:sp>
      <p:sp>
        <p:nvSpPr>
          <p:cNvPr id="36" name="矩形 35"/>
          <p:cNvSpPr/>
          <p:nvPr/>
        </p:nvSpPr>
        <p:spPr>
          <a:xfrm>
            <a:off x="1069114" y="1051926"/>
            <a:ext cx="1611380" cy="4928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lt1"/>
                </a:solidFill>
              </a:rPr>
              <a:t>设备上云</a:t>
            </a:r>
            <a:endParaRPr lang="en-US" altLang="zh-CN" dirty="0">
              <a:solidFill>
                <a:schemeClr val="lt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430463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lt1"/>
                </a:solidFill>
              </a:rPr>
              <a:t>产品发布</a:t>
            </a:r>
            <a:endParaRPr lang="en-US" altLang="zh-CN" dirty="0">
              <a:solidFill>
                <a:schemeClr val="lt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80D16F0-C48C-424C-8619-DB1D74869B9B}"/>
              </a:ext>
            </a:extLst>
          </p:cNvPr>
          <p:cNvSpPr txBox="1"/>
          <p:nvPr/>
        </p:nvSpPr>
        <p:spPr>
          <a:xfrm>
            <a:off x="9911468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运营支撑</a:t>
            </a:r>
            <a:endParaRPr lang="en-US" altLang="zh-CN" dirty="0"/>
          </a:p>
        </p:txBody>
      </p:sp>
      <p:sp>
        <p:nvSpPr>
          <p:cNvPr id="39" name="矩形 38"/>
          <p:cNvSpPr/>
          <p:nvPr/>
        </p:nvSpPr>
        <p:spPr>
          <a:xfrm>
            <a:off x="5711648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lt1"/>
                </a:solidFill>
              </a:rPr>
              <a:t>项目实施</a:t>
            </a:r>
            <a:endParaRPr lang="en-US" altLang="zh-CN" dirty="0">
              <a:solidFill>
                <a:schemeClr val="lt1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882530" y="6137095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上云周期：适配开发两周内完成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12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圆角矩形 28"/>
          <p:cNvSpPr/>
          <p:nvPr/>
        </p:nvSpPr>
        <p:spPr>
          <a:xfrm>
            <a:off x="1069114" y="2114915"/>
            <a:ext cx="1218854" cy="552086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标品</a:t>
            </a:r>
            <a:endParaRPr lang="zh-CN" altLang="en-US" dirty="0"/>
          </a:p>
        </p:txBody>
      </p:sp>
      <p:sp>
        <p:nvSpPr>
          <p:cNvPr id="30" name="圆角矩形 29"/>
          <p:cNvSpPr/>
          <p:nvPr/>
        </p:nvSpPr>
        <p:spPr>
          <a:xfrm>
            <a:off x="2875300" y="2114914"/>
            <a:ext cx="1218854" cy="552086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SDK/API/</a:t>
            </a:r>
            <a:r>
              <a:rPr lang="zh-CN" altLang="en-US" dirty="0" smtClean="0"/>
              <a:t>文档</a:t>
            </a:r>
            <a:endParaRPr lang="zh-CN" altLang="en-US" dirty="0"/>
          </a:p>
        </p:txBody>
      </p:sp>
      <p:sp>
        <p:nvSpPr>
          <p:cNvPr id="32" name="加号 31"/>
          <p:cNvSpPr/>
          <p:nvPr/>
        </p:nvSpPr>
        <p:spPr>
          <a:xfrm>
            <a:off x="2389040" y="2170438"/>
            <a:ext cx="385187" cy="447458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333446"/>
              </p:ext>
            </p:extLst>
          </p:nvPr>
        </p:nvGraphicFramePr>
        <p:xfrm>
          <a:off x="9505596" y="1987323"/>
          <a:ext cx="1731819" cy="1325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2" name="工作表" showAsIcon="1" r:id="rId4" imgW="914400" imgH="787320" progId="Excel.Sheet.12">
                  <p:embed/>
                </p:oleObj>
              </mc:Choice>
              <mc:Fallback>
                <p:oleObj name="工作表" showAsIcon="1" r:id="rId4" imgW="914400" imgH="787320" progId="Excel.Sheet.12">
                  <p:embed/>
                  <p:pic>
                    <p:nvPicPr>
                      <p:cNvPr id="33" name="对象 3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05596" y="1987323"/>
                        <a:ext cx="1731819" cy="13258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矩形 33"/>
          <p:cNvSpPr/>
          <p:nvPr/>
        </p:nvSpPr>
        <p:spPr>
          <a:xfrm>
            <a:off x="4842530" y="2114914"/>
            <a:ext cx="1111956" cy="55208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对接开发</a:t>
            </a:r>
            <a:endParaRPr lang="zh-CN" altLang="en-US" sz="1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5300" y="3109766"/>
            <a:ext cx="7325972" cy="3530354"/>
          </a:xfrm>
          <a:prstGeom prst="rect">
            <a:avLst/>
          </a:prstGeom>
        </p:spPr>
      </p:pic>
      <p:sp>
        <p:nvSpPr>
          <p:cNvPr id="11" name="文本框 9"/>
          <p:cNvSpPr txBox="1"/>
          <p:nvPr/>
        </p:nvSpPr>
        <p:spPr>
          <a:xfrm>
            <a:off x="323849" y="370205"/>
            <a:ext cx="570749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>
                <a:ea typeface="微软雅黑" panose="020B0503020204020204" pitchFamily="34" charset="-122"/>
              </a:rPr>
              <a:t>一、设备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上云</a:t>
            </a:r>
            <a:r>
              <a:rPr lang="en-US" altLang="zh-CN" sz="2400" b="1" dirty="0" smtClean="0">
                <a:ea typeface="微软雅黑" panose="020B0503020204020204" pitchFamily="34" charset="-122"/>
              </a:rPr>
              <a:t>3/4-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云对接</a:t>
            </a:r>
            <a:endParaRPr 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0D16F0-C48C-424C-8619-DB1D74869B9B}"/>
              </a:ext>
            </a:extLst>
          </p:cNvPr>
          <p:cNvSpPr txBox="1"/>
          <p:nvPr/>
        </p:nvSpPr>
        <p:spPr>
          <a:xfrm>
            <a:off x="7722557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售后服务</a:t>
            </a:r>
            <a:r>
              <a:rPr lang="en-US" altLang="zh-CN" dirty="0"/>
              <a:t> </a:t>
            </a:r>
          </a:p>
        </p:txBody>
      </p:sp>
      <p:sp>
        <p:nvSpPr>
          <p:cNvPr id="18" name="矩形 17"/>
          <p:cNvSpPr/>
          <p:nvPr/>
        </p:nvSpPr>
        <p:spPr>
          <a:xfrm>
            <a:off x="1069114" y="1051926"/>
            <a:ext cx="1611380" cy="4928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lt1"/>
                </a:solidFill>
              </a:rPr>
              <a:t>设备上云</a:t>
            </a:r>
            <a:endParaRPr lang="en-US" altLang="zh-CN" dirty="0">
              <a:solidFill>
                <a:schemeClr val="lt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430463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lt1"/>
                </a:solidFill>
              </a:rPr>
              <a:t>产品发布</a:t>
            </a:r>
            <a:endParaRPr lang="en-US" altLang="zh-CN" dirty="0">
              <a:solidFill>
                <a:schemeClr val="lt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80D16F0-C48C-424C-8619-DB1D74869B9B}"/>
              </a:ext>
            </a:extLst>
          </p:cNvPr>
          <p:cNvSpPr txBox="1"/>
          <p:nvPr/>
        </p:nvSpPr>
        <p:spPr>
          <a:xfrm>
            <a:off x="9911468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运营支撑</a:t>
            </a:r>
            <a:endParaRPr lang="en-US" altLang="zh-CN" dirty="0"/>
          </a:p>
        </p:txBody>
      </p:sp>
      <p:sp>
        <p:nvSpPr>
          <p:cNvPr id="22" name="矩形 21"/>
          <p:cNvSpPr/>
          <p:nvPr/>
        </p:nvSpPr>
        <p:spPr>
          <a:xfrm>
            <a:off x="5711648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lt1"/>
                </a:solidFill>
              </a:rPr>
              <a:t>项目实施</a:t>
            </a:r>
            <a:endParaRPr lang="en-US" altLang="zh-CN" dirty="0">
              <a:solidFill>
                <a:schemeClr val="lt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357994" y="2119095"/>
            <a:ext cx="1111956" cy="55208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服务部署</a:t>
            </a:r>
            <a:endParaRPr lang="zh-CN" altLang="en-US" sz="1400" dirty="0"/>
          </a:p>
        </p:txBody>
      </p:sp>
      <p:sp>
        <p:nvSpPr>
          <p:cNvPr id="3" name="右箭头 2"/>
          <p:cNvSpPr/>
          <p:nvPr/>
        </p:nvSpPr>
        <p:spPr>
          <a:xfrm>
            <a:off x="4094154" y="2307771"/>
            <a:ext cx="748376" cy="2177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加号 15"/>
          <p:cNvSpPr/>
          <p:nvPr/>
        </p:nvSpPr>
        <p:spPr>
          <a:xfrm>
            <a:off x="5997855" y="2168481"/>
            <a:ext cx="385187" cy="447458"/>
          </a:xfrm>
          <a:prstGeom prst="mathPlus">
            <a:avLst/>
          </a:prstGeom>
          <a:solidFill>
            <a:srgbClr val="5B9BD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53667A4-7B37-9B6E-6258-ADC9BDD4ED20}"/>
              </a:ext>
            </a:extLst>
          </p:cNvPr>
          <p:cNvSpPr txBox="1"/>
          <p:nvPr/>
        </p:nvSpPr>
        <p:spPr>
          <a:xfrm>
            <a:off x="5363138" y="2706577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/>
              <a:t>专业团队处理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0103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541059" y="326245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公司设备云</a:t>
            </a:r>
            <a:r>
              <a:rPr lang="zh-CN" altLang="en-US" dirty="0" smtClean="0"/>
              <a:t>对接整体流程：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整体需要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 smtClean="0">
                <a:solidFill>
                  <a:srgbClr val="FF0000"/>
                </a:solidFill>
              </a:rPr>
              <a:t>个月</a:t>
            </a:r>
            <a:r>
              <a:rPr lang="en-US" altLang="zh-CN" dirty="0" smtClean="0">
                <a:solidFill>
                  <a:srgbClr val="FF0000"/>
                </a:solidFill>
              </a:rPr>
              <a:t>+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714" y="370205"/>
            <a:ext cx="6867248" cy="606249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61889" y="4188690"/>
            <a:ext cx="738909" cy="637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508917" y="6432698"/>
            <a:ext cx="284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IoT</a:t>
            </a:r>
            <a:r>
              <a:rPr lang="zh-CN" altLang="en-US" dirty="0" smtClean="0">
                <a:solidFill>
                  <a:srgbClr val="FF0000"/>
                </a:solidFill>
              </a:rPr>
              <a:t>开发周期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承诺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周内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323849" y="370205"/>
            <a:ext cx="570749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>
                <a:ea typeface="微软雅黑" panose="020B0503020204020204" pitchFamily="34" charset="-122"/>
              </a:rPr>
              <a:t>一、设备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上云</a:t>
            </a:r>
            <a:r>
              <a:rPr lang="en-US" altLang="zh-CN" sz="2400" b="1" dirty="0" smtClean="0">
                <a:ea typeface="微软雅黑" panose="020B0503020204020204" pitchFamily="34" charset="-122"/>
              </a:rPr>
              <a:t>3/4-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云对接</a:t>
            </a:r>
            <a:endParaRPr lang="zh-CN" sz="2400" b="1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496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1651906" y="1361607"/>
            <a:ext cx="570749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 smtClean="0">
                <a:ea typeface="微软雅黑" panose="020B0503020204020204" pitchFamily="34" charset="-122"/>
              </a:rPr>
              <a:t>如何缩短设备云对接</a:t>
            </a:r>
            <a:r>
              <a:rPr lang="zh-CN" altLang="en-US" sz="2400" b="1" dirty="0">
                <a:ea typeface="微软雅黑" panose="020B0503020204020204" pitchFamily="34" charset="-122"/>
              </a:rPr>
              <a:t>整体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时间？</a:t>
            </a:r>
            <a:endParaRPr lang="zh-CN" alt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3" name="文本框 9"/>
          <p:cNvSpPr txBox="1"/>
          <p:nvPr/>
        </p:nvSpPr>
        <p:spPr>
          <a:xfrm>
            <a:off x="2116364" y="2184276"/>
            <a:ext cx="5707495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2400" b="1" dirty="0" smtClean="0"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、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优化引入流程</a:t>
            </a:r>
            <a:endParaRPr lang="en-US" altLang="zh-CN" sz="2400" b="1" dirty="0" smtClean="0">
              <a:ea typeface="微软雅黑" panose="020B0503020204020204" pitchFamily="34" charset="-122"/>
            </a:endParaRPr>
          </a:p>
          <a:p>
            <a:pPr defTabSz="608965">
              <a:lnSpc>
                <a:spcPct val="130000"/>
              </a:lnSpc>
            </a:pPr>
            <a:endParaRPr lang="en-US" altLang="zh-CN" sz="2400" b="1" dirty="0">
              <a:ea typeface="微软雅黑" panose="020B0503020204020204" pitchFamily="34" charset="-122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2400" b="1" dirty="0" smtClean="0"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、业务线提前规划</a:t>
            </a:r>
            <a:endParaRPr lang="zh-CN" alt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4" name="文本框 9"/>
          <p:cNvSpPr txBox="1"/>
          <p:nvPr/>
        </p:nvSpPr>
        <p:spPr>
          <a:xfrm>
            <a:off x="323849" y="370205"/>
            <a:ext cx="570749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>
                <a:ea typeface="微软雅黑" panose="020B0503020204020204" pitchFamily="34" charset="-122"/>
              </a:rPr>
              <a:t>一、设备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上云</a:t>
            </a:r>
            <a:r>
              <a:rPr lang="en-US" altLang="zh-CN" sz="2400" b="1" dirty="0" smtClean="0">
                <a:ea typeface="微软雅黑" panose="020B0503020204020204" pitchFamily="34" charset="-122"/>
              </a:rPr>
              <a:t>3/4-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云对接</a:t>
            </a:r>
            <a:endParaRPr lang="zh-CN" sz="2400" b="1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417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1637192"/>
            <a:ext cx="2225914" cy="48171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25" y="1635695"/>
            <a:ext cx="2218973" cy="480208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4846" y="64377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华为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30693" y="64698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中国移动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9096294" y="2268431"/>
            <a:ext cx="2544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、交互</a:t>
            </a:r>
            <a:r>
              <a:rPr lang="zh-CN" altLang="en-US" dirty="0" smtClean="0"/>
              <a:t>效果不好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zh-CN" altLang="en-US" dirty="0" smtClean="0"/>
              <a:t>限制很多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[</a:t>
            </a:r>
            <a:r>
              <a:rPr lang="zh-CN" altLang="en-US" dirty="0" smtClean="0"/>
              <a:t>数据、场景、语音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191" y="1635695"/>
            <a:ext cx="2218973" cy="480208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967511" y="64542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美的</a:t>
            </a:r>
            <a:endParaRPr lang="zh-CN" altLang="en-US" dirty="0"/>
          </a:p>
        </p:txBody>
      </p:sp>
      <p:sp>
        <p:nvSpPr>
          <p:cNvPr id="11" name="文本框 9"/>
          <p:cNvSpPr txBox="1"/>
          <p:nvPr/>
        </p:nvSpPr>
        <p:spPr>
          <a:xfrm>
            <a:off x="323849" y="370205"/>
            <a:ext cx="570749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>
                <a:ea typeface="微软雅黑" panose="020B0503020204020204" pitchFamily="34" charset="-122"/>
              </a:rPr>
              <a:t>一、设备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上云</a:t>
            </a:r>
            <a:r>
              <a:rPr lang="en-US" altLang="zh-CN" sz="2400" b="1" dirty="0" smtClean="0">
                <a:ea typeface="微软雅黑" panose="020B0503020204020204" pitchFamily="34" charset="-122"/>
              </a:rPr>
              <a:t>4/4-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平台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对接</a:t>
            </a:r>
            <a:endParaRPr 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0D16F0-C48C-424C-8619-DB1D74869B9B}"/>
              </a:ext>
            </a:extLst>
          </p:cNvPr>
          <p:cNvSpPr txBox="1"/>
          <p:nvPr/>
        </p:nvSpPr>
        <p:spPr>
          <a:xfrm>
            <a:off x="7722557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售后服务</a:t>
            </a:r>
            <a:r>
              <a:rPr lang="en-US" altLang="zh-CN" dirty="0"/>
              <a:t> </a:t>
            </a:r>
          </a:p>
        </p:txBody>
      </p:sp>
      <p:sp>
        <p:nvSpPr>
          <p:cNvPr id="13" name="矩形 12"/>
          <p:cNvSpPr/>
          <p:nvPr/>
        </p:nvSpPr>
        <p:spPr>
          <a:xfrm>
            <a:off x="1069114" y="1051926"/>
            <a:ext cx="1611380" cy="4928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lt1"/>
                </a:solidFill>
              </a:rPr>
              <a:t>设备上云</a:t>
            </a:r>
            <a:endParaRPr lang="en-US" altLang="zh-CN" dirty="0">
              <a:solidFill>
                <a:schemeClr val="lt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30463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lt1"/>
                </a:solidFill>
              </a:rPr>
              <a:t>产品发布</a:t>
            </a:r>
            <a:endParaRPr lang="en-US" altLang="zh-CN" dirty="0">
              <a:solidFill>
                <a:schemeClr val="lt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80D16F0-C48C-424C-8619-DB1D74869B9B}"/>
              </a:ext>
            </a:extLst>
          </p:cNvPr>
          <p:cNvSpPr txBox="1"/>
          <p:nvPr/>
        </p:nvSpPr>
        <p:spPr>
          <a:xfrm>
            <a:off x="9911468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运营支撑</a:t>
            </a:r>
            <a:endParaRPr lang="en-US" altLang="zh-CN" dirty="0"/>
          </a:p>
        </p:txBody>
      </p:sp>
      <p:sp>
        <p:nvSpPr>
          <p:cNvPr id="16" name="矩形 15"/>
          <p:cNvSpPr/>
          <p:nvPr/>
        </p:nvSpPr>
        <p:spPr>
          <a:xfrm>
            <a:off x="5711648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lt1"/>
                </a:solidFill>
              </a:rPr>
              <a:t>项目实施</a:t>
            </a:r>
            <a:endParaRPr lang="en-US" altLang="zh-CN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665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323849" y="370205"/>
            <a:ext cx="5707495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 smtClean="0">
                <a:ea typeface="微软雅黑" panose="020B0503020204020204" pitchFamily="34" charset="-122"/>
              </a:rPr>
              <a:t>物模型</a:t>
            </a:r>
            <a:endParaRPr 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3" name="PA_文本框 11"/>
          <p:cNvSpPr txBox="1"/>
          <p:nvPr>
            <p:custDataLst>
              <p:tags r:id="rId1"/>
            </p:custDataLst>
          </p:nvPr>
        </p:nvSpPr>
        <p:spPr>
          <a:xfrm>
            <a:off x="479516" y="1374122"/>
            <a:ext cx="10530229" cy="6774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tx2"/>
                </a:solidFill>
              </a:defRPr>
            </a:lvl1pPr>
          </a:lstStyle>
          <a:p>
            <a:pPr indent="342900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物模型是目前业界通用的产品定位数据模型，用于描述产品的功能。从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个维度，分别描述了该产品是什么、能做什么、可以对外提供哪些信息。定义了物模型的这三个维度，即完成了产品功能的定义。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00" y="2311544"/>
            <a:ext cx="6820002" cy="2715293"/>
          </a:xfrm>
          <a:prstGeom prst="rect">
            <a:avLst/>
          </a:prstGeom>
          <a:ln>
            <a:solidFill>
              <a:srgbClr val="5B9BD5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346" y="2311544"/>
            <a:ext cx="2696126" cy="2715293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  <p:extLst>
      <p:ext uri="{BB962C8B-B14F-4D97-AF65-F5344CB8AC3E}">
        <p14:creationId xmlns:p14="http://schemas.microsoft.com/office/powerpoint/2010/main" val="1171972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323849" y="370205"/>
            <a:ext cx="5707495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 smtClean="0">
                <a:ea typeface="微软雅黑" panose="020B0503020204020204" pitchFamily="34" charset="-122"/>
              </a:rPr>
              <a:t>物模型</a:t>
            </a:r>
            <a:r>
              <a:rPr lang="en-US" altLang="zh-CN" sz="2400" b="1" dirty="0" smtClean="0">
                <a:ea typeface="微软雅黑" panose="020B0503020204020204" pitchFamily="34" charset="-122"/>
              </a:rPr>
              <a:t>-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举例</a:t>
            </a:r>
            <a:endParaRPr 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695732" y="2490206"/>
            <a:ext cx="3131127" cy="3798000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17536" y="2503055"/>
            <a:ext cx="3131127" cy="3796145"/>
          </a:xfrm>
          <a:prstGeom prst="rect">
            <a:avLst/>
          </a:prstGeom>
          <a:ln>
            <a:solidFill>
              <a:srgbClr val="E73A1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69818" y="2503055"/>
            <a:ext cx="3131127" cy="379614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_文本框 11"/>
          <p:cNvSpPr txBox="1"/>
          <p:nvPr>
            <p:custDataLst>
              <p:tags r:id="rId1"/>
            </p:custDataLst>
          </p:nvPr>
        </p:nvSpPr>
        <p:spPr>
          <a:xfrm>
            <a:off x="479299" y="1289771"/>
            <a:ext cx="10530229" cy="10387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tx2"/>
                </a:solidFill>
              </a:defRPr>
            </a:lvl1pPr>
          </a:lstStyle>
          <a:p>
            <a:pPr indent="342900">
              <a:lnSpc>
                <a:spcPct val="150000"/>
              </a:lnSpc>
            </a:pPr>
            <a:r>
              <a:rPr lang="en-US" altLang="zh-CN" sz="14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行业功能库：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所有硬件产品的功能库汇总：开关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-Switch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42900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模型（品类）：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品类产品经理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对于品类物模型的归纳，所有功能来源于</a:t>
            </a:r>
            <a:r>
              <a:rPr lang="en-US" altLang="zh-CN" sz="14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行业功能库；</a:t>
            </a:r>
            <a:endParaRPr lang="en-US" altLang="zh-CN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42900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产品物模型（具体型号）：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具体型号产品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的功能定义，可修改物模型或者自定义功能；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471" y="2902418"/>
            <a:ext cx="1059338" cy="10593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28" y="2881236"/>
            <a:ext cx="1049468" cy="1049468"/>
          </a:xfrm>
          <a:prstGeom prst="rect">
            <a:avLst/>
          </a:prstGeom>
        </p:spPr>
      </p:pic>
      <p:pic>
        <p:nvPicPr>
          <p:cNvPr id="12" name="Picture 2" descr="https://image.haier.com/cn/cooling/W020200915360638816290_58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875" y="2834361"/>
            <a:ext cx="1249562" cy="97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8861416" y="3708945"/>
            <a:ext cx="27166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444444"/>
                </a:solidFill>
                <a:latin typeface="Helvetica Neue"/>
              </a:rPr>
              <a:t>BCD-416WGHC2D9P9</a:t>
            </a:r>
            <a:endParaRPr lang="zh-CN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5023704" y="4107078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4A4A4A"/>
                </a:solidFill>
                <a:latin typeface="PingFang SC"/>
              </a:rPr>
              <a:t>开关</a:t>
            </a:r>
            <a:endParaRPr lang="zh-CN" altLang="en-US" sz="1200" dirty="0"/>
          </a:p>
        </p:txBody>
      </p:sp>
      <p:sp>
        <p:nvSpPr>
          <p:cNvPr id="15" name="矩形 14"/>
          <p:cNvSpPr/>
          <p:nvPr/>
        </p:nvSpPr>
        <p:spPr>
          <a:xfrm>
            <a:off x="5771622" y="4107078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4A4A4A"/>
                </a:solidFill>
                <a:latin typeface="PingFang SC"/>
              </a:rPr>
              <a:t>工作模式</a:t>
            </a:r>
            <a:endParaRPr lang="zh-CN" altLang="en-US" sz="1200" dirty="0"/>
          </a:p>
        </p:txBody>
      </p:sp>
      <p:sp>
        <p:nvSpPr>
          <p:cNvPr id="16" name="矩形 15"/>
          <p:cNvSpPr/>
          <p:nvPr/>
        </p:nvSpPr>
        <p:spPr>
          <a:xfrm>
            <a:off x="6760043" y="4107078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4A4A4A"/>
                </a:solidFill>
                <a:latin typeface="PingFang SC"/>
              </a:rPr>
              <a:t>童锁开关</a:t>
            </a:r>
            <a:endParaRPr lang="zh-CN" altLang="en-US" sz="1200" dirty="0"/>
          </a:p>
        </p:txBody>
      </p:sp>
      <p:sp>
        <p:nvSpPr>
          <p:cNvPr id="17" name="矩形 16"/>
          <p:cNvSpPr/>
          <p:nvPr/>
        </p:nvSpPr>
        <p:spPr>
          <a:xfrm>
            <a:off x="5028164" y="4570784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4A4A4A"/>
                </a:solidFill>
                <a:latin typeface="PingFang SC"/>
              </a:rPr>
              <a:t>ECO</a:t>
            </a:r>
            <a:r>
              <a:rPr lang="zh-CN" altLang="en-US" sz="1200" dirty="0">
                <a:solidFill>
                  <a:srgbClr val="4A4A4A"/>
                </a:solidFill>
                <a:latin typeface="PingFang SC"/>
              </a:rPr>
              <a:t>模式</a:t>
            </a:r>
            <a:endParaRPr lang="zh-CN" altLang="en-US" sz="1200" dirty="0"/>
          </a:p>
        </p:txBody>
      </p:sp>
      <p:sp>
        <p:nvSpPr>
          <p:cNvPr id="18" name="矩形 17"/>
          <p:cNvSpPr/>
          <p:nvPr/>
        </p:nvSpPr>
        <p:spPr>
          <a:xfrm>
            <a:off x="5771622" y="4570784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4A4A4A"/>
                </a:solidFill>
                <a:latin typeface="PingFang SC"/>
              </a:rPr>
              <a:t>冷藏室开关</a:t>
            </a:r>
            <a:endParaRPr lang="zh-CN" altLang="en-US" sz="1200" dirty="0"/>
          </a:p>
        </p:txBody>
      </p:sp>
      <p:sp>
        <p:nvSpPr>
          <p:cNvPr id="19" name="矩形 18"/>
          <p:cNvSpPr/>
          <p:nvPr/>
        </p:nvSpPr>
        <p:spPr>
          <a:xfrm>
            <a:off x="6747761" y="4570784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4A4A4A"/>
                </a:solidFill>
                <a:latin typeface="PingFang SC"/>
              </a:rPr>
              <a:t>冷冻室开关</a:t>
            </a:r>
            <a:endParaRPr lang="zh-CN" altLang="en-US" sz="1200" dirty="0"/>
          </a:p>
        </p:txBody>
      </p:sp>
      <p:sp>
        <p:nvSpPr>
          <p:cNvPr id="20" name="矩形 19"/>
          <p:cNvSpPr/>
          <p:nvPr/>
        </p:nvSpPr>
        <p:spPr>
          <a:xfrm>
            <a:off x="5023704" y="5038710"/>
            <a:ext cx="12618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4A4A4A"/>
                </a:solidFill>
                <a:latin typeface="PingFang SC"/>
              </a:rPr>
              <a:t>冷藏室温度设置</a:t>
            </a:r>
            <a:endParaRPr lang="zh-CN" altLang="en-US" sz="1200" dirty="0"/>
          </a:p>
        </p:txBody>
      </p:sp>
      <p:sp>
        <p:nvSpPr>
          <p:cNvPr id="21" name="矩形 20"/>
          <p:cNvSpPr/>
          <p:nvPr/>
        </p:nvSpPr>
        <p:spPr>
          <a:xfrm>
            <a:off x="5028164" y="5480046"/>
            <a:ext cx="12618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4A4A4A"/>
                </a:solidFill>
                <a:latin typeface="PingFang SC"/>
              </a:rPr>
              <a:t>冷藏室当前温度</a:t>
            </a:r>
            <a:endParaRPr lang="zh-CN" altLang="en-US" sz="1200" dirty="0"/>
          </a:p>
        </p:txBody>
      </p:sp>
      <p:sp>
        <p:nvSpPr>
          <p:cNvPr id="22" name="矩形 21"/>
          <p:cNvSpPr/>
          <p:nvPr/>
        </p:nvSpPr>
        <p:spPr>
          <a:xfrm>
            <a:off x="6490669" y="5038710"/>
            <a:ext cx="12618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4A4A4A"/>
                </a:solidFill>
                <a:latin typeface="PingFang SC"/>
              </a:rPr>
              <a:t>冷冻室设置温度</a:t>
            </a:r>
            <a:endParaRPr lang="zh-CN" altLang="en-US" sz="1200" dirty="0"/>
          </a:p>
        </p:txBody>
      </p:sp>
      <p:sp>
        <p:nvSpPr>
          <p:cNvPr id="23" name="矩形 22"/>
          <p:cNvSpPr/>
          <p:nvPr/>
        </p:nvSpPr>
        <p:spPr>
          <a:xfrm>
            <a:off x="6490669" y="5480046"/>
            <a:ext cx="12618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4A4A4A"/>
                </a:solidFill>
                <a:latin typeface="PingFang SC"/>
              </a:rPr>
              <a:t>冷冻室当前温度</a:t>
            </a:r>
            <a:endParaRPr lang="zh-CN" altLang="en-US" sz="1200" dirty="0"/>
          </a:p>
        </p:txBody>
      </p:sp>
      <p:sp>
        <p:nvSpPr>
          <p:cNvPr id="24" name="矩形 23"/>
          <p:cNvSpPr/>
          <p:nvPr/>
        </p:nvSpPr>
        <p:spPr>
          <a:xfrm>
            <a:off x="5023704" y="5924566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4A4A4A"/>
                </a:solidFill>
                <a:latin typeface="PingFang SC"/>
              </a:rPr>
              <a:t>故障告警</a:t>
            </a:r>
            <a:endParaRPr lang="zh-CN" altLang="en-US" sz="1200" dirty="0"/>
          </a:p>
        </p:txBody>
      </p:sp>
      <p:sp>
        <p:nvSpPr>
          <p:cNvPr id="25" name="矩形 24"/>
          <p:cNvSpPr/>
          <p:nvPr/>
        </p:nvSpPr>
        <p:spPr>
          <a:xfrm>
            <a:off x="1277428" y="4107078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4A4A4A"/>
                </a:solidFill>
                <a:latin typeface="PingFang SC"/>
              </a:rPr>
              <a:t>开关</a:t>
            </a:r>
            <a:endParaRPr lang="zh-CN" altLang="en-US" sz="1200" dirty="0"/>
          </a:p>
        </p:txBody>
      </p:sp>
      <p:sp>
        <p:nvSpPr>
          <p:cNvPr id="26" name="矩形 25"/>
          <p:cNvSpPr/>
          <p:nvPr/>
        </p:nvSpPr>
        <p:spPr>
          <a:xfrm>
            <a:off x="2039001" y="4107078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4A4A4A"/>
                </a:solidFill>
                <a:latin typeface="PingFang SC"/>
              </a:rPr>
              <a:t>工作模式</a:t>
            </a:r>
            <a:endParaRPr lang="zh-CN" altLang="en-US" sz="1200" dirty="0"/>
          </a:p>
        </p:txBody>
      </p:sp>
      <p:sp>
        <p:nvSpPr>
          <p:cNvPr id="27" name="矩形 26"/>
          <p:cNvSpPr/>
          <p:nvPr/>
        </p:nvSpPr>
        <p:spPr>
          <a:xfrm>
            <a:off x="3022741" y="4107078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4A4A4A"/>
                </a:solidFill>
                <a:latin typeface="PingFang SC"/>
              </a:rPr>
              <a:t>童</a:t>
            </a:r>
            <a:r>
              <a:rPr lang="zh-CN" altLang="en-US" sz="1200" dirty="0" smtClean="0">
                <a:solidFill>
                  <a:srgbClr val="4A4A4A"/>
                </a:solidFill>
                <a:latin typeface="PingFang SC"/>
              </a:rPr>
              <a:t>锁开关</a:t>
            </a:r>
            <a:endParaRPr lang="zh-CN" altLang="en-US" sz="1200" dirty="0"/>
          </a:p>
        </p:txBody>
      </p:sp>
      <p:sp>
        <p:nvSpPr>
          <p:cNvPr id="28" name="矩形 27"/>
          <p:cNvSpPr/>
          <p:nvPr/>
        </p:nvSpPr>
        <p:spPr>
          <a:xfrm>
            <a:off x="1276496" y="457078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4A4A4A"/>
                </a:solidFill>
                <a:latin typeface="PingFang SC"/>
              </a:rPr>
              <a:t>亮度调节</a:t>
            </a:r>
            <a:endParaRPr lang="zh-CN" altLang="en-US" sz="1200" dirty="0"/>
          </a:p>
        </p:txBody>
      </p:sp>
      <p:sp>
        <p:nvSpPr>
          <p:cNvPr id="29" name="矩形 28"/>
          <p:cNvSpPr/>
          <p:nvPr/>
        </p:nvSpPr>
        <p:spPr>
          <a:xfrm>
            <a:off x="2038069" y="457078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4A4A4A"/>
                </a:solidFill>
                <a:latin typeface="PingFang SC"/>
              </a:rPr>
              <a:t>温度</a:t>
            </a:r>
            <a:r>
              <a:rPr lang="zh-CN" altLang="en-US" sz="1200" dirty="0">
                <a:solidFill>
                  <a:srgbClr val="4A4A4A"/>
                </a:solidFill>
                <a:latin typeface="PingFang SC"/>
              </a:rPr>
              <a:t>设置</a:t>
            </a:r>
            <a:endParaRPr lang="zh-CN" altLang="en-US" sz="1200" dirty="0"/>
          </a:p>
        </p:txBody>
      </p:sp>
      <p:sp>
        <p:nvSpPr>
          <p:cNvPr id="30" name="矩形 29"/>
          <p:cNvSpPr/>
          <p:nvPr/>
        </p:nvSpPr>
        <p:spPr>
          <a:xfrm>
            <a:off x="3021809" y="457078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4A4A4A"/>
                </a:solidFill>
                <a:latin typeface="PingFang SC"/>
              </a:rPr>
              <a:t>湿度设置</a:t>
            </a:r>
            <a:endParaRPr lang="zh-CN" altLang="en-US" sz="1200" dirty="0"/>
          </a:p>
        </p:txBody>
      </p:sp>
      <p:sp>
        <p:nvSpPr>
          <p:cNvPr id="31" name="矩形 30"/>
          <p:cNvSpPr/>
          <p:nvPr/>
        </p:nvSpPr>
        <p:spPr>
          <a:xfrm>
            <a:off x="1272368" y="5038710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4A4A4A"/>
                </a:solidFill>
                <a:latin typeface="PingFang SC"/>
              </a:rPr>
              <a:t>定时</a:t>
            </a:r>
            <a:endParaRPr lang="zh-CN" altLang="en-US" sz="1200" dirty="0"/>
          </a:p>
        </p:txBody>
      </p:sp>
      <p:sp>
        <p:nvSpPr>
          <p:cNvPr id="32" name="矩形 31"/>
          <p:cNvSpPr/>
          <p:nvPr/>
        </p:nvSpPr>
        <p:spPr>
          <a:xfrm>
            <a:off x="2038069" y="5038710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4A4A4A"/>
                </a:solidFill>
                <a:latin typeface="PingFang SC"/>
              </a:rPr>
              <a:t>风量调节</a:t>
            </a:r>
            <a:endParaRPr lang="zh-CN" altLang="en-US" sz="1200" dirty="0"/>
          </a:p>
        </p:txBody>
      </p:sp>
      <p:sp>
        <p:nvSpPr>
          <p:cNvPr id="33" name="矩形 32"/>
          <p:cNvSpPr/>
          <p:nvPr/>
        </p:nvSpPr>
        <p:spPr>
          <a:xfrm>
            <a:off x="3021809" y="5038710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4A4A4A"/>
                </a:solidFill>
                <a:latin typeface="PingFang SC"/>
              </a:rPr>
              <a:t>除菌模式</a:t>
            </a:r>
            <a:endParaRPr lang="zh-CN" altLang="en-US" sz="1200" dirty="0"/>
          </a:p>
        </p:txBody>
      </p:sp>
      <p:sp>
        <p:nvSpPr>
          <p:cNvPr id="34" name="矩形 33"/>
          <p:cNvSpPr/>
          <p:nvPr/>
        </p:nvSpPr>
        <p:spPr>
          <a:xfrm>
            <a:off x="1273300" y="5480046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4A4A4A"/>
                </a:solidFill>
                <a:latin typeface="PingFang SC"/>
              </a:rPr>
              <a:t>保温</a:t>
            </a:r>
            <a:endParaRPr lang="zh-CN" altLang="en-US" sz="1200" dirty="0"/>
          </a:p>
        </p:txBody>
      </p:sp>
      <p:sp>
        <p:nvSpPr>
          <p:cNvPr id="35" name="矩形 34"/>
          <p:cNvSpPr/>
          <p:nvPr/>
        </p:nvSpPr>
        <p:spPr>
          <a:xfrm>
            <a:off x="2039001" y="5480046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4A4A4A"/>
                </a:solidFill>
                <a:latin typeface="PingFang SC"/>
              </a:rPr>
              <a:t>色温调节</a:t>
            </a:r>
            <a:endParaRPr lang="zh-CN" altLang="en-US" sz="1200" dirty="0"/>
          </a:p>
        </p:txBody>
      </p:sp>
      <p:sp>
        <p:nvSpPr>
          <p:cNvPr id="36" name="矩形 35"/>
          <p:cNvSpPr/>
          <p:nvPr/>
        </p:nvSpPr>
        <p:spPr>
          <a:xfrm>
            <a:off x="3022741" y="5480046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4A4A4A"/>
                </a:solidFill>
                <a:latin typeface="PingFang SC"/>
              </a:rPr>
              <a:t>。。。</a:t>
            </a:r>
            <a:endParaRPr lang="zh-CN" altLang="en-US" sz="1200" dirty="0"/>
          </a:p>
        </p:txBody>
      </p:sp>
      <p:sp>
        <p:nvSpPr>
          <p:cNvPr id="37" name="矩形 36"/>
          <p:cNvSpPr/>
          <p:nvPr/>
        </p:nvSpPr>
        <p:spPr>
          <a:xfrm>
            <a:off x="1723032" y="2591165"/>
            <a:ext cx="14265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err="1" smtClean="0">
                <a:solidFill>
                  <a:srgbClr val="4A4A4A"/>
                </a:solidFill>
                <a:latin typeface="PingFang SC"/>
              </a:rPr>
              <a:t>IoT</a:t>
            </a:r>
            <a:r>
              <a:rPr lang="zh-CN" altLang="en-US" sz="1400" b="1" dirty="0" smtClean="0">
                <a:solidFill>
                  <a:srgbClr val="4A4A4A"/>
                </a:solidFill>
                <a:latin typeface="PingFang SC"/>
              </a:rPr>
              <a:t>行业功能库</a:t>
            </a:r>
            <a:endParaRPr lang="zh-CN" altLang="en-US" sz="1400" b="1" dirty="0"/>
          </a:p>
        </p:txBody>
      </p:sp>
      <p:sp>
        <p:nvSpPr>
          <p:cNvPr id="38" name="矩形 37"/>
          <p:cNvSpPr/>
          <p:nvPr/>
        </p:nvSpPr>
        <p:spPr>
          <a:xfrm>
            <a:off x="5582643" y="2570071"/>
            <a:ext cx="15940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4A4A4A"/>
                </a:solidFill>
                <a:latin typeface="PingFang SC"/>
              </a:rPr>
              <a:t>冰箱物模型</a:t>
            </a:r>
            <a:endParaRPr lang="zh-CN" altLang="en-US" sz="1400" b="1" dirty="0"/>
          </a:p>
        </p:txBody>
      </p:sp>
      <p:sp>
        <p:nvSpPr>
          <p:cNvPr id="39" name="矩形 38"/>
          <p:cNvSpPr/>
          <p:nvPr/>
        </p:nvSpPr>
        <p:spPr>
          <a:xfrm>
            <a:off x="9217421" y="2608860"/>
            <a:ext cx="2145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4A4A4A"/>
                </a:solidFill>
                <a:latin typeface="PingFang SC"/>
              </a:rPr>
              <a:t>海尔 风冷变频两门冰箱</a:t>
            </a:r>
            <a:endParaRPr lang="zh-CN" altLang="en-US" sz="1400" b="1" dirty="0"/>
          </a:p>
        </p:txBody>
      </p:sp>
      <p:sp>
        <p:nvSpPr>
          <p:cNvPr id="40" name="圆角矩形 39"/>
          <p:cNvSpPr/>
          <p:nvPr/>
        </p:nvSpPr>
        <p:spPr>
          <a:xfrm>
            <a:off x="8907500" y="5865638"/>
            <a:ext cx="1690255" cy="3439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自定义：速冻模式</a:t>
            </a:r>
            <a:endParaRPr lang="zh-CN" altLang="en-US" sz="1200" dirty="0"/>
          </a:p>
        </p:txBody>
      </p:sp>
      <p:sp>
        <p:nvSpPr>
          <p:cNvPr id="41" name="右箭头 40"/>
          <p:cNvSpPr/>
          <p:nvPr/>
        </p:nvSpPr>
        <p:spPr>
          <a:xfrm>
            <a:off x="4147125" y="3195782"/>
            <a:ext cx="637310" cy="3694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右箭头 41"/>
          <p:cNvSpPr/>
          <p:nvPr/>
        </p:nvSpPr>
        <p:spPr>
          <a:xfrm>
            <a:off x="8000394" y="3237925"/>
            <a:ext cx="637310" cy="3694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8861416" y="4107078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4A4A4A"/>
                </a:solidFill>
                <a:latin typeface="PingFang SC"/>
              </a:rPr>
              <a:t>开关</a:t>
            </a:r>
            <a:endParaRPr lang="zh-CN" altLang="en-US" sz="1200" dirty="0"/>
          </a:p>
        </p:txBody>
      </p:sp>
      <p:sp>
        <p:nvSpPr>
          <p:cNvPr id="44" name="矩形 43"/>
          <p:cNvSpPr/>
          <p:nvPr/>
        </p:nvSpPr>
        <p:spPr>
          <a:xfrm>
            <a:off x="9609334" y="4107078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4A4A4A"/>
                </a:solidFill>
                <a:latin typeface="PingFang SC"/>
              </a:rPr>
              <a:t>工作模式</a:t>
            </a:r>
            <a:endParaRPr lang="zh-CN" altLang="en-US" sz="1200" dirty="0"/>
          </a:p>
        </p:txBody>
      </p:sp>
      <p:sp>
        <p:nvSpPr>
          <p:cNvPr id="45" name="矩形 44"/>
          <p:cNvSpPr/>
          <p:nvPr/>
        </p:nvSpPr>
        <p:spPr>
          <a:xfrm>
            <a:off x="8874003" y="4570784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4A4A4A"/>
                </a:solidFill>
                <a:latin typeface="PingFang SC"/>
              </a:rPr>
              <a:t>冷藏室开关</a:t>
            </a:r>
            <a:endParaRPr lang="zh-CN" altLang="en-US" sz="1200" dirty="0"/>
          </a:p>
        </p:txBody>
      </p:sp>
      <p:sp>
        <p:nvSpPr>
          <p:cNvPr id="46" name="矩形 45"/>
          <p:cNvSpPr/>
          <p:nvPr/>
        </p:nvSpPr>
        <p:spPr>
          <a:xfrm>
            <a:off x="9850142" y="4570784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4A4A4A"/>
                </a:solidFill>
                <a:latin typeface="PingFang SC"/>
              </a:rPr>
              <a:t>冷冻室开关</a:t>
            </a:r>
            <a:endParaRPr lang="zh-CN" altLang="en-US" sz="1200" dirty="0"/>
          </a:p>
        </p:txBody>
      </p:sp>
      <p:sp>
        <p:nvSpPr>
          <p:cNvPr id="47" name="矩形 46"/>
          <p:cNvSpPr/>
          <p:nvPr/>
        </p:nvSpPr>
        <p:spPr>
          <a:xfrm>
            <a:off x="8861416" y="5038710"/>
            <a:ext cx="12618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4A4A4A"/>
                </a:solidFill>
                <a:latin typeface="PingFang SC"/>
              </a:rPr>
              <a:t>冷藏室温度设置</a:t>
            </a:r>
            <a:endParaRPr lang="zh-CN" altLang="en-US" sz="1200" dirty="0"/>
          </a:p>
        </p:txBody>
      </p:sp>
      <p:sp>
        <p:nvSpPr>
          <p:cNvPr id="48" name="矩形 47"/>
          <p:cNvSpPr/>
          <p:nvPr/>
        </p:nvSpPr>
        <p:spPr>
          <a:xfrm>
            <a:off x="8861416" y="5480046"/>
            <a:ext cx="12618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4A4A4A"/>
                </a:solidFill>
                <a:latin typeface="PingFang SC"/>
              </a:rPr>
              <a:t>冷藏室当前温度</a:t>
            </a:r>
            <a:endParaRPr lang="zh-CN" altLang="en-US" sz="1200" dirty="0"/>
          </a:p>
        </p:txBody>
      </p:sp>
      <p:sp>
        <p:nvSpPr>
          <p:cNvPr id="49" name="矩形 48"/>
          <p:cNvSpPr/>
          <p:nvPr/>
        </p:nvSpPr>
        <p:spPr>
          <a:xfrm>
            <a:off x="10328381" y="5038710"/>
            <a:ext cx="12618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4A4A4A"/>
                </a:solidFill>
                <a:latin typeface="PingFang SC"/>
              </a:rPr>
              <a:t>冷冻室设置温度</a:t>
            </a:r>
            <a:endParaRPr lang="zh-CN" altLang="en-US" sz="1200" dirty="0"/>
          </a:p>
        </p:txBody>
      </p:sp>
      <p:sp>
        <p:nvSpPr>
          <p:cNvPr id="50" name="矩形 49"/>
          <p:cNvSpPr/>
          <p:nvPr/>
        </p:nvSpPr>
        <p:spPr>
          <a:xfrm>
            <a:off x="10323921" y="5480046"/>
            <a:ext cx="12618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4A4A4A"/>
                </a:solidFill>
                <a:latin typeface="PingFang SC"/>
              </a:rPr>
              <a:t>冷冻室当前温度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59059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tatic.dingtalk.com/media/lALPJxuMRk-fomHNCeTNBJI_1170_2532.png?auth_bizType=IM&amp;auth_bizEntity=%7B%22cid%22%3A%2240512354657%22%2C%22msgId%22%3A%2211692048757799%22%7D&amp;bizType=im&amp;open_id=19194008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6" y="1305406"/>
            <a:ext cx="2160000" cy="467446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tic.dingtalk.com/media/lALPJxuMRk-fomTNCeTNBJI_1170_2532.png?auth_bizType=IM&amp;auth_bizEntity=%7B%22cid%22%3A%2240512354657%22%2C%22msgId%22%3A%2211692048759310%22%7D&amp;bizType=im&amp;open_id=19194008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00" y="1305406"/>
            <a:ext cx="2160000" cy="467446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tic.dingtalk.com/media/lALPJwnIzRe_ImnNCeTNBJI_1170_2532.png?auth_bizType=IM&amp;auth_bizEntity=%7B%22cid%22%3A%2240512354657%22%2C%22msgId%22%3A%2211692048761053%22%7D&amp;bizType=im&amp;open_id=19194008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000" y="1305406"/>
            <a:ext cx="2160000" cy="467446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tatic.dingtalk.com/media/lALPJxuMRk-fomzNCeTNBJI_1170_2532.png?auth_bizType=IM&amp;auth_bizEntity=%7B%22cid%22%3A%2240512354657%22%2C%22msgId%22%3A%2211692064856907%22%7D&amp;bizType=im&amp;open_id=19194008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000" y="1303310"/>
            <a:ext cx="2160000" cy="467446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tatic.dingtalk.com/media/lADPJwKtz84yIr7NBQDNAlA_592_1280.jpg?auth_bizType=IM&amp;auth_bizEntity=%7B%22cid%22%3A%2240512354657%22%2C%22msgId%22%3A%2211692032944341%22%7D&amp;bizType=im&amp;open_id=19194008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000" y="1307502"/>
            <a:ext cx="2160000" cy="467027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箭头 3"/>
          <p:cNvSpPr/>
          <p:nvPr/>
        </p:nvSpPr>
        <p:spPr>
          <a:xfrm>
            <a:off x="2059709" y="3325091"/>
            <a:ext cx="526473" cy="31545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右箭头 46"/>
          <p:cNvSpPr/>
          <p:nvPr/>
        </p:nvSpPr>
        <p:spPr>
          <a:xfrm>
            <a:off x="4578764" y="3325091"/>
            <a:ext cx="526473" cy="31545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右箭头 47"/>
          <p:cNvSpPr/>
          <p:nvPr/>
        </p:nvSpPr>
        <p:spPr>
          <a:xfrm>
            <a:off x="7086764" y="3325091"/>
            <a:ext cx="526473" cy="31545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右箭头 48"/>
          <p:cNvSpPr/>
          <p:nvPr/>
        </p:nvSpPr>
        <p:spPr>
          <a:xfrm>
            <a:off x="9684000" y="3325091"/>
            <a:ext cx="526473" cy="31545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2591709" y="6000129"/>
            <a:ext cx="1992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启动配网图片可配置</a:t>
            </a:r>
            <a:endParaRPr lang="en-US" altLang="zh-CN" sz="1400" dirty="0" smtClean="0"/>
          </a:p>
        </p:txBody>
      </p:sp>
      <p:sp>
        <p:nvSpPr>
          <p:cNvPr id="51" name="文本框 50"/>
          <p:cNvSpPr txBox="1"/>
          <p:nvPr/>
        </p:nvSpPr>
        <p:spPr>
          <a:xfrm>
            <a:off x="5016000" y="6000129"/>
            <a:ext cx="1992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/>
              <a:t>Wi-Fi</a:t>
            </a:r>
            <a:r>
              <a:rPr lang="zh-CN" altLang="en-US" sz="1400" dirty="0" smtClean="0"/>
              <a:t>热点可定义</a:t>
            </a:r>
            <a:endParaRPr lang="en-US" altLang="zh-CN" sz="1400" dirty="0" smtClean="0"/>
          </a:p>
        </p:txBody>
      </p:sp>
      <p:sp>
        <p:nvSpPr>
          <p:cNvPr id="15" name="文本框 9"/>
          <p:cNvSpPr txBox="1"/>
          <p:nvPr/>
        </p:nvSpPr>
        <p:spPr>
          <a:xfrm>
            <a:off x="323849" y="370205"/>
            <a:ext cx="4114587" cy="524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08965">
              <a:lnSpc>
                <a:spcPct val="130000"/>
              </a:lnSpc>
              <a:defRPr sz="2400" b="1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lt"/>
              </a:rPr>
              <a:t>常用配网：</a:t>
            </a:r>
            <a:r>
              <a:rPr lang="en-US" altLang="zh-CN" dirty="0">
                <a:sym typeface="+mn-lt"/>
              </a:rPr>
              <a:t>Wi-Fi/AP</a:t>
            </a:r>
            <a:r>
              <a:rPr lang="zh-CN" altLang="en-US" dirty="0">
                <a:sym typeface="+mn-lt"/>
              </a:rPr>
              <a:t>模式</a:t>
            </a:r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912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323849" y="370205"/>
            <a:ext cx="5707495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 smtClean="0">
                <a:ea typeface="微软雅黑" panose="020B0503020204020204" pitchFamily="34" charset="-122"/>
              </a:rPr>
              <a:t>什么是</a:t>
            </a:r>
            <a:r>
              <a:rPr lang="en-US" altLang="zh-CN" sz="2400" b="1" dirty="0" err="1" smtClean="0">
                <a:ea typeface="微软雅黑" panose="020B0503020204020204" pitchFamily="34" charset="-122"/>
              </a:rPr>
              <a:t>IoT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？</a:t>
            </a:r>
            <a:endParaRPr 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2653" y="1572920"/>
            <a:ext cx="114346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srgbClr val="333333"/>
                </a:solidFill>
                <a:latin typeface="+mn-ea"/>
              </a:rPr>
              <a:t>   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</a:rPr>
              <a:t>物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联网（</a:t>
            </a:r>
            <a:r>
              <a:rPr lang="en-US" altLang="zh-CN" dirty="0">
                <a:solidFill>
                  <a:srgbClr val="333333"/>
                </a:solidFill>
                <a:latin typeface="+mn-ea"/>
              </a:rPr>
              <a:t>Internet of Things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，简称</a:t>
            </a:r>
            <a:r>
              <a:rPr lang="en-US" altLang="zh-CN" dirty="0" err="1">
                <a:solidFill>
                  <a:srgbClr val="333333"/>
                </a:solidFill>
                <a:latin typeface="+mn-ea"/>
              </a:rPr>
              <a:t>IoT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）是指通过各种信息</a:t>
            </a:r>
            <a:r>
              <a:rPr lang="zh-CN" altLang="en-US" dirty="0">
                <a:latin typeface="+mn-ea"/>
              </a:rPr>
              <a:t>传感器、射频识别技术、全球定位系统、红外感应器、激光扫描器等各种装置与技术，实时采集任何需要监控</a:t>
            </a:r>
            <a:r>
              <a:rPr lang="zh-CN" altLang="en-US" dirty="0" smtClean="0">
                <a:latin typeface="+mn-ea"/>
              </a:rPr>
              <a:t>、连接</a:t>
            </a:r>
            <a:r>
              <a:rPr lang="zh-CN" altLang="en-US" dirty="0">
                <a:latin typeface="+mn-ea"/>
              </a:rPr>
              <a:t>、互动的物体或过程，采集其声、光、热、电、力学、化学、生物、位置等各种需要的信息，通过</a:t>
            </a:r>
            <a:r>
              <a:rPr lang="zh-CN" altLang="en-US" dirty="0">
                <a:solidFill>
                  <a:srgbClr val="0070C0"/>
                </a:solidFill>
                <a:latin typeface="+mn-ea"/>
              </a:rPr>
              <a:t>各类可能的网络接入</a:t>
            </a:r>
            <a:r>
              <a:rPr lang="zh-CN" altLang="en-US" dirty="0">
                <a:latin typeface="+mn-ea"/>
              </a:rPr>
              <a:t>，实现物与物、物与人的泛在连接，实现对物品和过程的智能化感知、识别和管理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  <a:p>
            <a:r>
              <a:rPr lang="en-US" altLang="zh-CN" dirty="0" smtClean="0">
                <a:latin typeface="+mn-ea"/>
              </a:rPr>
              <a:t>                                                 </a:t>
            </a:r>
            <a:r>
              <a:rPr lang="en-US" altLang="zh-CN" dirty="0">
                <a:latin typeface="+mn-ea"/>
              </a:rPr>
              <a:t>                                                      </a:t>
            </a:r>
            <a:r>
              <a:rPr lang="en-US" altLang="zh-CN" dirty="0" smtClean="0">
                <a:latin typeface="+mn-ea"/>
              </a:rPr>
              <a:t>                              ----</a:t>
            </a:r>
            <a:r>
              <a:rPr lang="zh-CN" altLang="en-US" dirty="0" smtClean="0">
                <a:latin typeface="+mn-ea"/>
              </a:rPr>
              <a:t>摘自</a:t>
            </a:r>
            <a:r>
              <a:rPr lang="en-US" altLang="zh-CN" dirty="0" smtClean="0">
                <a:latin typeface="+mn-ea"/>
              </a:rPr>
              <a:t>《</a:t>
            </a:r>
            <a:r>
              <a:rPr lang="zh-CN" altLang="en-US" dirty="0" smtClean="0">
                <a:latin typeface="+mn-ea"/>
              </a:rPr>
              <a:t>百度百科</a:t>
            </a:r>
            <a:r>
              <a:rPr lang="en-US" altLang="zh-CN" dirty="0" smtClean="0">
                <a:latin typeface="+mn-ea"/>
              </a:rPr>
              <a:t>》</a:t>
            </a:r>
            <a:endParaRPr lang="zh-CN" altLang="en-US" dirty="0">
              <a:latin typeface="+mn-ea"/>
            </a:endParaRPr>
          </a:p>
        </p:txBody>
      </p:sp>
      <p:pic>
        <p:nvPicPr>
          <p:cNvPr id="12290" name="Picture 2" descr="新冰箱通电了怎么办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53" y="3197724"/>
            <a:ext cx="5084731" cy="286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81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图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2" y="1412998"/>
            <a:ext cx="2160000" cy="4800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tatic.dingtalk.com/media/lADPJxf-x6r7SnrNCWDNBDg_1080_2400.jpg?auth_bizType=IM&amp;auth_bizEntity=%7B%22cid%22%3A%2240512354657%22%2C%22msgId%22%3A%2211694912132899%22%7D&amp;bizType=im&amp;open_id=19194008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000" y="1412998"/>
            <a:ext cx="2160000" cy="48000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tatic.dingtalk.com/media/lADPJv8gUSmNyobNCWDNBDg_1080_2400.jpg?auth_bizType=IM&amp;auth_bizEntity=%7B%22cid%22%3A%2240512354657%22%2C%22msgId%22%3A%2211701361894064%22%7D&amp;bizType=im&amp;open_id=19194008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00" y="1412998"/>
            <a:ext cx="2160000" cy="48000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tatic.dingtalk.com/media/lADPJwY7TnMayo7NCWDNBDg_1080_2400.jpg?auth_bizType=IM&amp;auth_bizEntity=%7B%22cid%22%3A%2240512354657%22%2C%22msgId%22%3A%2211697953129519%22%7D&amp;bizType=im&amp;open_id=19194008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000" y="1412998"/>
            <a:ext cx="2160000" cy="48000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static.dingtalk.com/media/lADPJxDjymFuSpTNCWDNBDg_1080_2400.jpg?auth_bizType=IM&amp;auth_bizEntity=%7B%22cid%22%3A%2240512354657%22%2C%22msgId%22%3A%2211697953130665%22%7D&amp;bizType=im&amp;open_id=19194008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000" y="1413773"/>
            <a:ext cx="2160000" cy="48000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右箭头 13"/>
          <p:cNvSpPr/>
          <p:nvPr/>
        </p:nvSpPr>
        <p:spPr>
          <a:xfrm>
            <a:off x="2059709" y="3325091"/>
            <a:ext cx="526473" cy="31545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4578764" y="3325091"/>
            <a:ext cx="526473" cy="31545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7086764" y="3325091"/>
            <a:ext cx="526473" cy="31545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9684000" y="3325091"/>
            <a:ext cx="526473" cy="31545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84854" y="6423499"/>
            <a:ext cx="8905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2"/>
                </a:solidFill>
              </a:rPr>
              <a:t>行业小常识：绑定</a:t>
            </a:r>
            <a:r>
              <a:rPr lang="en-US" altLang="zh-CN" dirty="0" err="1" smtClean="0">
                <a:solidFill>
                  <a:schemeClr val="accent2"/>
                </a:solidFill>
              </a:rPr>
              <a:t>IoT</a:t>
            </a:r>
            <a:r>
              <a:rPr lang="zh-CN" altLang="en-US" dirty="0" smtClean="0">
                <a:solidFill>
                  <a:schemeClr val="accent2"/>
                </a:solidFill>
              </a:rPr>
              <a:t>设备，手机需要连接</a:t>
            </a:r>
            <a:r>
              <a:rPr lang="en-US" altLang="zh-CN" dirty="0" smtClean="0">
                <a:solidFill>
                  <a:schemeClr val="accent2"/>
                </a:solidFill>
              </a:rPr>
              <a:t>2.4G Wi-Fi</a:t>
            </a:r>
            <a:r>
              <a:rPr lang="zh-CN" altLang="en-US" dirty="0" smtClean="0">
                <a:solidFill>
                  <a:schemeClr val="accent2"/>
                </a:solidFill>
              </a:rPr>
              <a:t>（需关闭路由器双频模式）</a:t>
            </a:r>
            <a:endParaRPr lang="en-US" altLang="zh-CN" dirty="0" smtClean="0">
              <a:solidFill>
                <a:schemeClr val="accent2"/>
              </a:solidFill>
            </a:endParaRPr>
          </a:p>
        </p:txBody>
      </p:sp>
      <p:sp>
        <p:nvSpPr>
          <p:cNvPr id="18" name="文本框 9"/>
          <p:cNvSpPr txBox="1"/>
          <p:nvPr/>
        </p:nvSpPr>
        <p:spPr>
          <a:xfrm>
            <a:off x="323849" y="370205"/>
            <a:ext cx="4114587" cy="524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08965">
              <a:lnSpc>
                <a:spcPct val="130000"/>
              </a:lnSpc>
              <a:defRPr sz="2400" b="1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lt"/>
              </a:rPr>
              <a:t>常用配网：</a:t>
            </a:r>
            <a:r>
              <a:rPr lang="en-US" altLang="zh-CN" dirty="0" smtClean="0">
                <a:sym typeface="+mn-lt"/>
              </a:rPr>
              <a:t>Wi-Fi/BLE</a:t>
            </a:r>
            <a:r>
              <a:rPr lang="zh-CN" altLang="en-US" dirty="0" smtClean="0">
                <a:sym typeface="+mn-lt"/>
              </a:rPr>
              <a:t>模式</a:t>
            </a:r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166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39" y="1180562"/>
            <a:ext cx="2189625" cy="474126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75301" y="6389914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蓝牙广播</a:t>
            </a:r>
            <a:r>
              <a:rPr lang="en-US" altLang="zh-CN" dirty="0" smtClean="0"/>
              <a:t>-</a:t>
            </a:r>
            <a:r>
              <a:rPr lang="zh-CN" altLang="en-US" dirty="0" smtClean="0"/>
              <a:t>不需绑定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243" y="1180562"/>
            <a:ext cx="2405797" cy="5209352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518369" y="6389914"/>
            <a:ext cx="1885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蓝牙广播</a:t>
            </a:r>
            <a:r>
              <a:rPr lang="en-US" altLang="zh-CN" dirty="0" smtClean="0"/>
              <a:t>-</a:t>
            </a:r>
            <a:r>
              <a:rPr lang="zh-CN" altLang="en-US" dirty="0" smtClean="0"/>
              <a:t>需绑定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8894802" y="48114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蓝牙网关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86" y="1584794"/>
            <a:ext cx="5312229" cy="311263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23849" y="370205"/>
            <a:ext cx="411458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08965">
              <a:lnSpc>
                <a:spcPct val="130000"/>
              </a:lnSpc>
              <a:defRPr sz="2400" b="1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lt"/>
              </a:rPr>
              <a:t>常用配网</a:t>
            </a:r>
            <a:r>
              <a:rPr lang="zh-CN" altLang="en-US" dirty="0" smtClean="0">
                <a:sym typeface="+mn-lt"/>
              </a:rPr>
              <a:t>：蓝牙</a:t>
            </a:r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40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076348" y="638991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网关绑定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536009" y="5105400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ZigBee</a:t>
            </a:r>
            <a:r>
              <a:rPr lang="zh-CN" altLang="en-US" dirty="0" smtClean="0"/>
              <a:t>网关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14" y="1878708"/>
            <a:ext cx="5312229" cy="31126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504" y="1584794"/>
            <a:ext cx="2087684" cy="4517963"/>
          </a:xfrm>
          <a:prstGeom prst="rect">
            <a:avLst/>
          </a:prstGeom>
        </p:spPr>
      </p:pic>
      <p:sp>
        <p:nvSpPr>
          <p:cNvPr id="8" name="文本框 9"/>
          <p:cNvSpPr txBox="1"/>
          <p:nvPr/>
        </p:nvSpPr>
        <p:spPr>
          <a:xfrm>
            <a:off x="323849" y="370205"/>
            <a:ext cx="411458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08965">
              <a:lnSpc>
                <a:spcPct val="130000"/>
              </a:lnSpc>
              <a:defRPr sz="2400" b="1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lt"/>
              </a:rPr>
              <a:t>常用配网</a:t>
            </a:r>
            <a:r>
              <a:rPr lang="zh-CN" altLang="en-US" dirty="0" smtClean="0">
                <a:sym typeface="+mn-lt"/>
              </a:rPr>
              <a:t>：</a:t>
            </a:r>
            <a:r>
              <a:rPr lang="en-US" altLang="zh-CN" dirty="0" smtClean="0">
                <a:sym typeface="+mn-lt"/>
              </a:rPr>
              <a:t>ZigBee</a:t>
            </a:r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023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27" y="1181100"/>
            <a:ext cx="2431733" cy="5257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289" y="1251857"/>
            <a:ext cx="2366282" cy="5116286"/>
          </a:xfrm>
          <a:prstGeom prst="rect">
            <a:avLst/>
          </a:prstGeom>
          <a:ln>
            <a:solidFill>
              <a:srgbClr val="5B9BD5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918" y="1902392"/>
            <a:ext cx="4609813" cy="4347146"/>
          </a:xfrm>
          <a:prstGeom prst="rect">
            <a:avLst/>
          </a:prstGeom>
        </p:spPr>
      </p:pic>
      <p:sp>
        <p:nvSpPr>
          <p:cNvPr id="7" name="文本框 9"/>
          <p:cNvSpPr txBox="1"/>
          <p:nvPr/>
        </p:nvSpPr>
        <p:spPr>
          <a:xfrm>
            <a:off x="323849" y="370205"/>
            <a:ext cx="411458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08965">
              <a:lnSpc>
                <a:spcPct val="130000"/>
              </a:lnSpc>
              <a:defRPr sz="2400" b="1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lt"/>
              </a:rPr>
              <a:t>常用配网</a:t>
            </a:r>
            <a:r>
              <a:rPr lang="zh-CN" altLang="en-US" dirty="0" smtClean="0">
                <a:sym typeface="+mn-lt"/>
              </a:rPr>
              <a:t>：扫码绑定</a:t>
            </a:r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10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9"/>
          <p:cNvSpPr txBox="1"/>
          <p:nvPr/>
        </p:nvSpPr>
        <p:spPr>
          <a:xfrm>
            <a:off x="323849" y="370205"/>
            <a:ext cx="4114587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08965">
              <a:lnSpc>
                <a:spcPct val="130000"/>
              </a:lnSpc>
              <a:defRPr sz="2400" b="1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ym typeface="+mn-lt"/>
              </a:rPr>
              <a:t>设备</a:t>
            </a:r>
            <a:r>
              <a:rPr lang="en-US" altLang="zh-CN" dirty="0" smtClean="0">
                <a:sym typeface="+mn-lt"/>
              </a:rPr>
              <a:t>H5</a:t>
            </a:r>
            <a:r>
              <a:rPr lang="zh-CN" altLang="en-US" dirty="0" smtClean="0">
                <a:sym typeface="+mn-lt"/>
              </a:rPr>
              <a:t>面板</a:t>
            </a:r>
            <a:endParaRPr lang="en-US" altLang="zh-CN" dirty="0">
              <a:sym typeface="+mn-lt"/>
            </a:endParaRPr>
          </a:p>
        </p:txBody>
      </p:sp>
      <p:sp>
        <p:nvSpPr>
          <p:cNvPr id="6" name="PA_文本框 11"/>
          <p:cNvSpPr txBox="1"/>
          <p:nvPr>
            <p:custDataLst>
              <p:tags r:id="rId1"/>
            </p:custDataLst>
          </p:nvPr>
        </p:nvSpPr>
        <p:spPr>
          <a:xfrm>
            <a:off x="479516" y="1374122"/>
            <a:ext cx="10798070" cy="715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tx2"/>
                </a:solidFill>
              </a:defRPr>
            </a:lvl1pPr>
          </a:lstStyle>
          <a:p>
            <a:pPr indent="342900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每款智能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产品都需要配套对应的控制面板，目前业界基本都采用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框架原生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+H5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（产品控制面板）的架构，便于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的维护和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产品品类扩充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8" name="PA_文本框 11"/>
          <p:cNvSpPr txBox="1"/>
          <p:nvPr>
            <p:custDataLst>
              <p:tags r:id="rId2"/>
            </p:custDataLst>
          </p:nvPr>
        </p:nvSpPr>
        <p:spPr>
          <a:xfrm>
            <a:off x="5591638" y="2849208"/>
            <a:ext cx="5484177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tx2"/>
                </a:solidFill>
              </a:defRPr>
            </a:lvl1pPr>
          </a:lstStyle>
          <a:p>
            <a:pPr marL="128905" indent="-12890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每个产品类目都会配套几款对应的控制面板模板，可直接</a:t>
            </a:r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使用；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82" y="2322814"/>
            <a:ext cx="4194679" cy="425448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0" name="圆角矩形 9"/>
          <p:cNvSpPr/>
          <p:nvPr/>
        </p:nvSpPr>
        <p:spPr>
          <a:xfrm>
            <a:off x="722047" y="3645809"/>
            <a:ext cx="905277" cy="254833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22047" y="2406856"/>
            <a:ext cx="905277" cy="25483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722047" y="4948509"/>
            <a:ext cx="905277" cy="25483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479793" y="2417419"/>
            <a:ext cx="889988" cy="338554"/>
            <a:chOff x="6096114" y="4347200"/>
            <a:chExt cx="1186651" cy="451406"/>
          </a:xfrm>
        </p:grpSpPr>
        <p:sp>
          <p:nvSpPr>
            <p:cNvPr id="14" name="PA_文本框 4"/>
            <p:cNvSpPr txBox="1"/>
            <p:nvPr>
              <p:custDataLst>
                <p:tags r:id="rId9"/>
              </p:custDataLst>
            </p:nvPr>
          </p:nvSpPr>
          <p:spPr>
            <a:xfrm>
              <a:off x="6096115" y="4347200"/>
              <a:ext cx="1186650" cy="451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H5</a:t>
              </a:r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096114" y="4732867"/>
              <a:ext cx="1152002" cy="0"/>
            </a:xfrm>
            <a:prstGeom prst="line">
              <a:avLst/>
            </a:prstGeom>
            <a:ln w="12700">
              <a:solidFill>
                <a:srgbClr val="C4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_文本框 11"/>
          <p:cNvSpPr txBox="1"/>
          <p:nvPr>
            <p:custDataLst>
              <p:tags r:id="rId3"/>
            </p:custDataLst>
          </p:nvPr>
        </p:nvSpPr>
        <p:spPr>
          <a:xfrm>
            <a:off x="5591638" y="3818128"/>
            <a:ext cx="6073889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tx2"/>
                </a:solidFill>
              </a:defRPr>
            </a:lvl1pPr>
          </a:lstStyle>
          <a:p>
            <a:pPr marL="128905" indent="-12890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平台提供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在线配置工具，配套上百款标准控件，可自由拖拽</a:t>
            </a:r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配置；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479797" y="3312446"/>
            <a:ext cx="1300357" cy="338554"/>
            <a:chOff x="6096112" y="4347200"/>
            <a:chExt cx="1733808" cy="451406"/>
          </a:xfrm>
        </p:grpSpPr>
        <p:sp>
          <p:nvSpPr>
            <p:cNvPr id="18" name="PA_文本框 4"/>
            <p:cNvSpPr txBox="1"/>
            <p:nvPr>
              <p:custDataLst>
                <p:tags r:id="rId8"/>
              </p:custDataLst>
            </p:nvPr>
          </p:nvSpPr>
          <p:spPr>
            <a:xfrm>
              <a:off x="6096113" y="4347200"/>
              <a:ext cx="1733807" cy="451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H5</a:t>
              </a:r>
              <a:r>
                <a:rPr lang="zh-CN" altLang="en-US" sz="1600" b="1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拖拽工具</a:t>
              </a:r>
              <a:endParaRPr lang="en-US" altLang="zh-CN" sz="16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6096112" y="4732867"/>
              <a:ext cx="1680000" cy="0"/>
            </a:xfrm>
            <a:prstGeom prst="line">
              <a:avLst/>
            </a:prstGeom>
            <a:ln w="12700">
              <a:solidFill>
                <a:srgbClr val="C4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PA_文本框 11"/>
          <p:cNvSpPr txBox="1"/>
          <p:nvPr>
            <p:custDataLst>
              <p:tags r:id="rId4"/>
            </p:custDataLst>
          </p:nvPr>
        </p:nvSpPr>
        <p:spPr>
          <a:xfrm>
            <a:off x="5591638" y="4762314"/>
            <a:ext cx="594458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tx2"/>
                </a:solidFill>
              </a:defRPr>
            </a:lvl1pPr>
          </a:lstStyle>
          <a:p>
            <a:pPr marL="128905" indent="-12890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平台提供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开发工具包以及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，有开发能力的厂商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可根据需要自定义</a:t>
            </a:r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en-US" altLang="zh-CN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79798" y="4275109"/>
            <a:ext cx="1476000" cy="338554"/>
            <a:chOff x="6096113" y="4347200"/>
            <a:chExt cx="1967998" cy="451406"/>
          </a:xfrm>
        </p:grpSpPr>
        <p:sp>
          <p:nvSpPr>
            <p:cNvPr id="22" name="PA_文本框 4"/>
            <p:cNvSpPr txBox="1"/>
            <p:nvPr>
              <p:custDataLst>
                <p:tags r:id="rId7"/>
              </p:custDataLst>
            </p:nvPr>
          </p:nvSpPr>
          <p:spPr>
            <a:xfrm>
              <a:off x="6096114" y="4347200"/>
              <a:ext cx="1291379" cy="451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H5 SDK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6096113" y="4732867"/>
              <a:ext cx="1967998" cy="0"/>
            </a:xfrm>
            <a:prstGeom prst="line">
              <a:avLst/>
            </a:prstGeom>
            <a:ln w="12700">
              <a:solidFill>
                <a:srgbClr val="C4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PA_文本框 11"/>
          <p:cNvSpPr txBox="1"/>
          <p:nvPr>
            <p:custDataLst>
              <p:tags r:id="rId5"/>
            </p:custDataLst>
          </p:nvPr>
        </p:nvSpPr>
        <p:spPr>
          <a:xfrm>
            <a:off x="5591626" y="5794067"/>
            <a:ext cx="5484179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tx2"/>
                </a:solidFill>
              </a:defRPr>
            </a:lvl1pPr>
          </a:lstStyle>
          <a:p>
            <a:pPr marL="128905" indent="-12890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定制设计开发服务，需要收取一定的开发费用；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479786" y="5306862"/>
            <a:ext cx="1476000" cy="338554"/>
            <a:chOff x="6096113" y="4347200"/>
            <a:chExt cx="1967998" cy="451406"/>
          </a:xfrm>
        </p:grpSpPr>
        <p:sp>
          <p:nvSpPr>
            <p:cNvPr id="26" name="PA_文本框 4"/>
            <p:cNvSpPr txBox="1"/>
            <p:nvPr>
              <p:custDataLst>
                <p:tags r:id="rId6"/>
              </p:custDataLst>
            </p:nvPr>
          </p:nvSpPr>
          <p:spPr>
            <a:xfrm>
              <a:off x="6096114" y="4347200"/>
              <a:ext cx="1186648" cy="451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定制</a:t>
              </a:r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H5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6096113" y="4732867"/>
              <a:ext cx="1967998" cy="0"/>
            </a:xfrm>
            <a:prstGeom prst="line">
              <a:avLst/>
            </a:prstGeom>
            <a:ln w="12700">
              <a:solidFill>
                <a:srgbClr val="C4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87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9"/>
          <p:cNvSpPr txBox="1"/>
          <p:nvPr/>
        </p:nvSpPr>
        <p:spPr>
          <a:xfrm>
            <a:off x="323849" y="370205"/>
            <a:ext cx="4114587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08965">
              <a:lnSpc>
                <a:spcPct val="130000"/>
              </a:lnSpc>
              <a:defRPr sz="2400" b="1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ym typeface="+mn-lt"/>
              </a:rPr>
              <a:t>通讯安全机制</a:t>
            </a:r>
            <a:endParaRPr lang="en-US" altLang="zh-CN" dirty="0">
              <a:sym typeface="+mn-lt"/>
            </a:endParaRPr>
          </a:p>
        </p:txBody>
      </p:sp>
      <p:sp>
        <p:nvSpPr>
          <p:cNvPr id="28" name="PA_文本框 4"/>
          <p:cNvSpPr txBox="1"/>
          <p:nvPr>
            <p:custDataLst>
              <p:tags r:id="rId1"/>
            </p:custDataLst>
          </p:nvPr>
        </p:nvSpPr>
        <p:spPr>
          <a:xfrm>
            <a:off x="1489037" y="1873261"/>
            <a:ext cx="1164422" cy="37702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一型一密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1067948" y="2250287"/>
            <a:ext cx="20066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A_文本框 11"/>
          <p:cNvSpPr txBox="1"/>
          <p:nvPr>
            <p:custDataLst>
              <p:tags r:id="rId2"/>
            </p:custDataLst>
          </p:nvPr>
        </p:nvSpPr>
        <p:spPr>
          <a:xfrm>
            <a:off x="318648" y="2344107"/>
            <a:ext cx="3599118" cy="72096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tx2"/>
                </a:solidFill>
              </a:defRPr>
            </a:lvl1pPr>
          </a:lstStyle>
          <a:p>
            <a:pPr marL="128905" indent="-12890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设备通信时，仅校验烧录的产品</a:t>
            </a:r>
            <a:r>
              <a:rPr lang="zh-CN" altLang="en-US" sz="1400" dirty="0" smtClean="0">
                <a:latin typeface="+mn-ea"/>
              </a:rPr>
              <a:t>密钥</a:t>
            </a:r>
            <a:r>
              <a:rPr lang="en-US" altLang="zh-CN" sz="1400" dirty="0" smtClean="0">
                <a:latin typeface="+mn-ea"/>
              </a:rPr>
              <a:t>;</a:t>
            </a:r>
          </a:p>
          <a:p>
            <a:pPr marL="128905" indent="-12890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+mn-ea"/>
              </a:rPr>
              <a:t>安全性较低；</a:t>
            </a:r>
            <a:endParaRPr lang="en-US" altLang="zh-CN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PA_文本框 4"/>
          <p:cNvSpPr txBox="1"/>
          <p:nvPr>
            <p:custDataLst>
              <p:tags r:id="rId3"/>
            </p:custDataLst>
          </p:nvPr>
        </p:nvSpPr>
        <p:spPr>
          <a:xfrm>
            <a:off x="5089453" y="1873261"/>
            <a:ext cx="1608774" cy="37702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一型一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密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Pro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4890539" y="2250287"/>
            <a:ext cx="20066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A_文本框 11"/>
          <p:cNvSpPr txBox="1"/>
          <p:nvPr>
            <p:custDataLst>
              <p:tags r:id="rId4"/>
            </p:custDataLst>
          </p:nvPr>
        </p:nvSpPr>
        <p:spPr>
          <a:xfrm>
            <a:off x="4053447" y="2344107"/>
            <a:ext cx="3878202" cy="715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128905" indent="-128905">
              <a:lnSpc>
                <a:spcPct val="15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n-ea"/>
              </a:defRPr>
            </a:lvl1pPr>
          </a:lstStyle>
          <a:p>
            <a:r>
              <a:rPr lang="zh-CN" altLang="en-US" sz="1400" dirty="0"/>
              <a:t>设备通信时</a:t>
            </a:r>
            <a:r>
              <a:rPr lang="zh-CN" altLang="en-US" sz="1400"/>
              <a:t>，</a:t>
            </a:r>
            <a:r>
              <a:rPr lang="zh-CN" altLang="en-US" sz="1400" smtClean="0"/>
              <a:t>需</a:t>
            </a:r>
            <a:r>
              <a:rPr lang="en-US" altLang="zh-CN" sz="1400" dirty="0" smtClean="0"/>
              <a:t>C-Life</a:t>
            </a:r>
            <a:r>
              <a:rPr lang="zh-CN" altLang="en-US" sz="1400" dirty="0"/>
              <a:t>平台设备注册的设备</a:t>
            </a:r>
            <a:r>
              <a:rPr lang="en-US" altLang="zh-CN" sz="1400" dirty="0"/>
              <a:t>ID;</a:t>
            </a:r>
          </a:p>
          <a:p>
            <a:r>
              <a:rPr lang="zh-CN" altLang="en-US" sz="1400" dirty="0" smtClean="0"/>
              <a:t>安全性居中；</a:t>
            </a:r>
            <a:endParaRPr lang="en-US" altLang="zh-CN" sz="1400" dirty="0"/>
          </a:p>
        </p:txBody>
      </p:sp>
      <p:sp>
        <p:nvSpPr>
          <p:cNvPr id="34" name="PA_文本框 4"/>
          <p:cNvSpPr txBox="1"/>
          <p:nvPr>
            <p:custDataLst>
              <p:tags r:id="rId5"/>
            </p:custDataLst>
          </p:nvPr>
        </p:nvSpPr>
        <p:spPr>
          <a:xfrm>
            <a:off x="9242870" y="1873261"/>
            <a:ext cx="1164422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一机一密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8821781" y="2250287"/>
            <a:ext cx="20066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A_文本框 11"/>
          <p:cNvSpPr txBox="1"/>
          <p:nvPr>
            <p:custDataLst>
              <p:tags r:id="rId6"/>
            </p:custDataLst>
          </p:nvPr>
        </p:nvSpPr>
        <p:spPr>
          <a:xfrm>
            <a:off x="7851435" y="2344107"/>
            <a:ext cx="4045003" cy="715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128905" indent="-128905">
              <a:lnSpc>
                <a:spcPct val="15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n-ea"/>
              </a:defRPr>
            </a:lvl1pPr>
          </a:lstStyle>
          <a:p>
            <a:r>
              <a:rPr lang="zh-CN" altLang="en-US" sz="1400" dirty="0"/>
              <a:t>设备通信时，需校验</a:t>
            </a:r>
            <a:r>
              <a:rPr lang="zh-CN" altLang="en-US" sz="1400" b="1" dirty="0"/>
              <a:t>烧录</a:t>
            </a:r>
            <a:r>
              <a:rPr lang="zh-CN" altLang="en-US" sz="1400" dirty="0"/>
              <a:t>的设备密钥和设备</a:t>
            </a:r>
            <a:r>
              <a:rPr lang="en-US" altLang="zh-CN" sz="1400" dirty="0"/>
              <a:t>ID</a:t>
            </a:r>
            <a:r>
              <a:rPr lang="zh-CN" altLang="en-US" sz="1400" dirty="0"/>
              <a:t>；</a:t>
            </a:r>
            <a:endParaRPr lang="en-US" altLang="zh-CN" sz="1400" dirty="0"/>
          </a:p>
          <a:p>
            <a:r>
              <a:rPr lang="zh-CN" altLang="en-US" sz="1400" dirty="0"/>
              <a:t>安全性</a:t>
            </a:r>
            <a:r>
              <a:rPr lang="zh-CN" altLang="en-US" sz="1400" dirty="0" smtClean="0"/>
              <a:t>最高；</a:t>
            </a:r>
            <a:endParaRPr lang="en-US" altLang="zh-CN" sz="1400" dirty="0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6135" y="4007050"/>
            <a:ext cx="6199633" cy="1517339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  <p:extLst>
      <p:ext uri="{BB962C8B-B14F-4D97-AF65-F5344CB8AC3E}">
        <p14:creationId xmlns:p14="http://schemas.microsoft.com/office/powerpoint/2010/main" val="93886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23849" y="370205"/>
            <a:ext cx="570749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 smtClean="0">
                <a:ea typeface="微软雅黑" panose="020B0503020204020204" pitchFamily="34" charset="-122"/>
              </a:rPr>
              <a:t>二、</a:t>
            </a:r>
            <a:r>
              <a:rPr lang="zh-CN" altLang="en-US" sz="2400" b="1" dirty="0">
                <a:ea typeface="微软雅黑" panose="020B0503020204020204" pitchFamily="34" charset="-122"/>
              </a:rPr>
              <a:t>产品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发布</a:t>
            </a:r>
            <a:endParaRPr 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0D16F0-C48C-424C-8619-DB1D74869B9B}"/>
              </a:ext>
            </a:extLst>
          </p:cNvPr>
          <p:cNvSpPr txBox="1"/>
          <p:nvPr/>
        </p:nvSpPr>
        <p:spPr>
          <a:xfrm>
            <a:off x="7722557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售后服务</a:t>
            </a:r>
            <a:r>
              <a:rPr lang="en-US" altLang="zh-CN" dirty="0"/>
              <a:t> </a:t>
            </a:r>
          </a:p>
        </p:txBody>
      </p:sp>
      <p:sp>
        <p:nvSpPr>
          <p:cNvPr id="12" name="矩形 11"/>
          <p:cNvSpPr/>
          <p:nvPr/>
        </p:nvSpPr>
        <p:spPr>
          <a:xfrm>
            <a:off x="1069114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设备上云</a:t>
            </a:r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3430463" y="1051926"/>
            <a:ext cx="1611380" cy="4928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产品发布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0D16F0-C48C-424C-8619-DB1D74869B9B}"/>
              </a:ext>
            </a:extLst>
          </p:cNvPr>
          <p:cNvSpPr txBox="1"/>
          <p:nvPr/>
        </p:nvSpPr>
        <p:spPr>
          <a:xfrm>
            <a:off x="9911468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运营支撑</a:t>
            </a:r>
            <a:endParaRPr lang="en-US" altLang="zh-CN" dirty="0"/>
          </a:p>
        </p:txBody>
      </p:sp>
      <p:sp>
        <p:nvSpPr>
          <p:cNvPr id="15" name="矩形 14"/>
          <p:cNvSpPr/>
          <p:nvPr/>
        </p:nvSpPr>
        <p:spPr>
          <a:xfrm>
            <a:off x="5711648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lt1"/>
                </a:solidFill>
              </a:rPr>
              <a:t>项目实施</a:t>
            </a:r>
            <a:endParaRPr lang="en-US" altLang="zh-CN" dirty="0">
              <a:solidFill>
                <a:schemeClr val="lt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16" y="1627175"/>
            <a:ext cx="3937956" cy="476672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126496" y="6488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产品资料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155" y="1627176"/>
            <a:ext cx="6213773" cy="486847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517338" y="6488668"/>
            <a:ext cx="417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产品中心</a:t>
            </a:r>
            <a:r>
              <a:rPr lang="en-US" altLang="zh-CN" dirty="0">
                <a:hlinkClick r:id="rId5"/>
              </a:rPr>
              <a:t>https://mall.clife.cn/#/pro/lists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7726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994557" y="1667504"/>
            <a:ext cx="3990057" cy="4064044"/>
            <a:chOff x="7994557" y="1773382"/>
            <a:chExt cx="3990057" cy="406404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4557" y="1773382"/>
              <a:ext cx="3990057" cy="374173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4557" y="5540329"/>
              <a:ext cx="3430630" cy="297097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9367459" y="5831500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/>
              <a:t>OpenAPI</a:t>
            </a:r>
            <a:r>
              <a:rPr lang="zh-CN" altLang="en-US" sz="1400" b="1" dirty="0" smtClean="0"/>
              <a:t>列表</a:t>
            </a:r>
            <a:endParaRPr lang="zh-CN" altLang="en-US" sz="14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323849" y="370205"/>
            <a:ext cx="5707495" cy="524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>
                <a:ea typeface="微软雅黑" panose="020B0503020204020204" pitchFamily="34" charset="-122"/>
              </a:rPr>
              <a:t>三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、项目实施</a:t>
            </a:r>
            <a:endParaRPr 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0D16F0-C48C-424C-8619-DB1D74869B9B}"/>
              </a:ext>
            </a:extLst>
          </p:cNvPr>
          <p:cNvSpPr txBox="1"/>
          <p:nvPr/>
        </p:nvSpPr>
        <p:spPr>
          <a:xfrm>
            <a:off x="7722557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售后服务</a:t>
            </a:r>
            <a:r>
              <a:rPr lang="en-US" altLang="zh-CN" dirty="0"/>
              <a:t> </a:t>
            </a:r>
          </a:p>
        </p:txBody>
      </p:sp>
      <p:sp>
        <p:nvSpPr>
          <p:cNvPr id="12" name="矩形 11"/>
          <p:cNvSpPr/>
          <p:nvPr/>
        </p:nvSpPr>
        <p:spPr>
          <a:xfrm>
            <a:off x="1069114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设备上云</a:t>
            </a:r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3430463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产品发布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0D16F0-C48C-424C-8619-DB1D74869B9B}"/>
              </a:ext>
            </a:extLst>
          </p:cNvPr>
          <p:cNvSpPr txBox="1"/>
          <p:nvPr/>
        </p:nvSpPr>
        <p:spPr>
          <a:xfrm>
            <a:off x="9911468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运营支撑</a:t>
            </a:r>
            <a:endParaRPr lang="en-US" altLang="zh-CN" dirty="0"/>
          </a:p>
        </p:txBody>
      </p:sp>
      <p:sp>
        <p:nvSpPr>
          <p:cNvPr id="15" name="矩形 14"/>
          <p:cNvSpPr/>
          <p:nvPr/>
        </p:nvSpPr>
        <p:spPr>
          <a:xfrm>
            <a:off x="5711648" y="1051926"/>
            <a:ext cx="1611380" cy="4928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项目实施</a:t>
            </a:r>
            <a:endParaRPr lang="en-US" altLang="zh-CN" dirty="0"/>
          </a:p>
        </p:txBody>
      </p:sp>
      <p:sp>
        <p:nvSpPr>
          <p:cNvPr id="16" name="文本框 15"/>
          <p:cNvSpPr txBox="1"/>
          <p:nvPr/>
        </p:nvSpPr>
        <p:spPr>
          <a:xfrm>
            <a:off x="4240096" y="634388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accent2"/>
                </a:solidFill>
              </a:rPr>
              <a:t>私有化项目，需要做的工作更多。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87531" y="2034139"/>
            <a:ext cx="6695470" cy="2739992"/>
            <a:chOff x="387531" y="2034139"/>
            <a:chExt cx="6695470" cy="2739992"/>
          </a:xfrm>
        </p:grpSpPr>
        <p:grpSp>
          <p:nvGrpSpPr>
            <p:cNvPr id="9" name="组合 8"/>
            <p:cNvGrpSpPr/>
            <p:nvPr/>
          </p:nvGrpSpPr>
          <p:grpSpPr>
            <a:xfrm>
              <a:off x="387531" y="2034139"/>
              <a:ext cx="6695470" cy="2739992"/>
              <a:chOff x="387531" y="2034139"/>
              <a:chExt cx="6695470" cy="2739992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531" y="2034139"/>
                <a:ext cx="6695470" cy="2739992"/>
              </a:xfrm>
              <a:prstGeom prst="rect">
                <a:avLst/>
              </a:prstGeom>
            </p:spPr>
          </p:pic>
          <p:sp>
            <p:nvSpPr>
              <p:cNvPr id="8" name="圆角矩形 7"/>
              <p:cNvSpPr/>
              <p:nvPr/>
            </p:nvSpPr>
            <p:spPr>
              <a:xfrm>
                <a:off x="5551053" y="4221019"/>
                <a:ext cx="1025238" cy="258618"/>
              </a:xfrm>
              <a:prstGeom prst="round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 smtClean="0"/>
                  <a:t>事业部实现</a:t>
                </a:r>
                <a:endParaRPr lang="zh-CN" altLang="en-US" sz="1100" dirty="0"/>
              </a:p>
            </p:txBody>
          </p:sp>
        </p:grpSp>
        <p:sp>
          <p:nvSpPr>
            <p:cNvPr id="17" name="圆角矩形 16"/>
            <p:cNvSpPr/>
            <p:nvPr/>
          </p:nvSpPr>
          <p:spPr>
            <a:xfrm>
              <a:off x="1787435" y="4221019"/>
              <a:ext cx="1025238" cy="258618"/>
            </a:xfrm>
            <a:prstGeom prst="roundRect">
              <a:avLst/>
            </a:prstGeom>
            <a:solidFill>
              <a:srgbClr val="0070C0"/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err="1" smtClean="0"/>
                <a:t>IoT</a:t>
              </a:r>
              <a:r>
                <a:rPr lang="zh-CN" altLang="en-US" sz="1100" dirty="0" smtClean="0"/>
                <a:t>平台实现</a:t>
              </a:r>
              <a:endParaRPr lang="zh-CN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7293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23849" y="370205"/>
            <a:ext cx="570749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>
                <a:ea typeface="微软雅黑" panose="020B0503020204020204" pitchFamily="34" charset="-122"/>
              </a:rPr>
              <a:t>三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、项目实施</a:t>
            </a:r>
            <a:r>
              <a:rPr lang="en-US" altLang="zh-CN" sz="2400" b="1" dirty="0" smtClean="0">
                <a:ea typeface="微软雅黑" panose="020B0503020204020204" pitchFamily="34" charset="-122"/>
              </a:rPr>
              <a:t>-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项目举例</a:t>
            </a:r>
            <a:endParaRPr 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0D16F0-C48C-424C-8619-DB1D74869B9B}"/>
              </a:ext>
            </a:extLst>
          </p:cNvPr>
          <p:cNvSpPr txBox="1"/>
          <p:nvPr/>
        </p:nvSpPr>
        <p:spPr>
          <a:xfrm>
            <a:off x="7722557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售后服务</a:t>
            </a:r>
            <a:r>
              <a:rPr lang="en-US" altLang="zh-CN" dirty="0"/>
              <a:t> </a:t>
            </a:r>
          </a:p>
        </p:txBody>
      </p:sp>
      <p:sp>
        <p:nvSpPr>
          <p:cNvPr id="12" name="矩形 11"/>
          <p:cNvSpPr/>
          <p:nvPr/>
        </p:nvSpPr>
        <p:spPr>
          <a:xfrm>
            <a:off x="1069114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设备上云</a:t>
            </a:r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3430463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产品发布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0D16F0-C48C-424C-8619-DB1D74869B9B}"/>
              </a:ext>
            </a:extLst>
          </p:cNvPr>
          <p:cNvSpPr txBox="1"/>
          <p:nvPr/>
        </p:nvSpPr>
        <p:spPr>
          <a:xfrm>
            <a:off x="9911468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运营支撑</a:t>
            </a:r>
            <a:endParaRPr lang="en-US" altLang="zh-CN" dirty="0"/>
          </a:p>
        </p:txBody>
      </p:sp>
      <p:sp>
        <p:nvSpPr>
          <p:cNvPr id="15" name="矩形 14"/>
          <p:cNvSpPr/>
          <p:nvPr/>
        </p:nvSpPr>
        <p:spPr>
          <a:xfrm>
            <a:off x="5711648" y="1051926"/>
            <a:ext cx="1611380" cy="4928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项目实施</a:t>
            </a:r>
            <a:endParaRPr lang="en-US" altLang="zh-CN" dirty="0"/>
          </a:p>
        </p:txBody>
      </p:sp>
      <p:sp>
        <p:nvSpPr>
          <p:cNvPr id="17" name="文本框 16"/>
          <p:cNvSpPr txBox="1"/>
          <p:nvPr/>
        </p:nvSpPr>
        <p:spPr>
          <a:xfrm>
            <a:off x="422919" y="2689529"/>
            <a:ext cx="17235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城阳养老项目</a:t>
            </a:r>
            <a:endParaRPr lang="en-US" altLang="zh-CN" sz="2000" b="1" dirty="0" smtClean="0"/>
          </a:p>
          <a:p>
            <a:r>
              <a:rPr lang="zh-CN" altLang="en-US" dirty="0" smtClean="0"/>
              <a:t>居家场景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592" y="2487383"/>
            <a:ext cx="1557759" cy="155775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53667A4-7B37-9B6E-6258-ADC9BDD4ED20}"/>
              </a:ext>
            </a:extLst>
          </p:cNvPr>
          <p:cNvSpPr txBox="1"/>
          <p:nvPr/>
        </p:nvSpPr>
        <p:spPr>
          <a:xfrm>
            <a:off x="4008693" y="4249304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IoT</a:t>
            </a:r>
            <a:r>
              <a:rPr kumimoji="1" lang="zh-CN" altLang="en-US" dirty="0" smtClean="0"/>
              <a:t>边缘路由器</a:t>
            </a:r>
            <a:endParaRPr kumimoji="1" lang="zh-CN" altLang="en-US" dirty="0"/>
          </a:p>
        </p:txBody>
      </p:sp>
      <p:pic>
        <p:nvPicPr>
          <p:cNvPr id="19" name="图片 18" descr="upload_post_object_v2_792016005">
            <a:extLst>
              <a:ext uri="{FF2B5EF4-FFF2-40B4-BE49-F238E27FC236}">
                <a16:creationId xmlns:a16="http://schemas.microsoft.com/office/drawing/2014/main" id="{E1DC3D1B-5268-4E21-FD91-F9B369A5A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2660" y="2864664"/>
            <a:ext cx="750216" cy="750243"/>
          </a:xfrm>
          <a:prstGeom prst="rect">
            <a:avLst/>
          </a:prstGeom>
        </p:spPr>
      </p:pic>
      <p:pic>
        <p:nvPicPr>
          <p:cNvPr id="20" name="图片 19" descr="upload_post_object_v2_728363486">
            <a:extLst>
              <a:ext uri="{FF2B5EF4-FFF2-40B4-BE49-F238E27FC236}">
                <a16:creationId xmlns:a16="http://schemas.microsoft.com/office/drawing/2014/main" id="{0EBF9317-66B8-171E-34F9-895388331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662" y="2828478"/>
            <a:ext cx="786400" cy="786429"/>
          </a:xfrm>
          <a:prstGeom prst="rect">
            <a:avLst/>
          </a:prstGeom>
        </p:spPr>
      </p:pic>
      <p:pic>
        <p:nvPicPr>
          <p:cNvPr id="21" name="图片 20" descr="upload_post_object_v2_5336612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0115" y="2864664"/>
            <a:ext cx="780108" cy="780137"/>
          </a:xfrm>
          <a:prstGeom prst="rect">
            <a:avLst/>
          </a:prstGeom>
        </p:spPr>
      </p:pic>
      <p:pic>
        <p:nvPicPr>
          <p:cNvPr id="22" name="Picture 2" descr="http://skintest.hetyj.com/31438/9e11a102fb8e5fc912482334e942967c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514" y="4717608"/>
            <a:ext cx="918091" cy="91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://skintest.hetyj.com/31438/1c9646d96becd2a23c8b875f01b8cba9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235" y="4717608"/>
            <a:ext cx="916270" cy="91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://skintest.hetyj.com/31438/ca2636397ecfb1b5b79758cc8b26e3f1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295" y="4779452"/>
            <a:ext cx="792581" cy="79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skintest.hetyj.com/31438/b1d4c5144c4711fb0e38ffe00f8d0a2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462" y="4829354"/>
            <a:ext cx="583520" cy="69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http://skintest.hetyj.com/31438/26576d9063c2add57c169f305a05c9eb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862" y="4829354"/>
            <a:ext cx="643799" cy="64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http://skintest.hetyj.com/31438/5fb425b08d3f93c4ccb88dabfffebe5a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541" y="4779452"/>
            <a:ext cx="705662" cy="70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27"/>
          <p:cNvSpPr txBox="1"/>
          <p:nvPr/>
        </p:nvSpPr>
        <p:spPr>
          <a:xfrm>
            <a:off x="6383729" y="232704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u="sng" dirty="0" smtClean="0"/>
              <a:t>安防套包：</a:t>
            </a:r>
            <a:endParaRPr lang="zh-CN" altLang="en-US" u="sng" dirty="0"/>
          </a:p>
        </p:txBody>
      </p:sp>
      <p:sp>
        <p:nvSpPr>
          <p:cNvPr id="29" name="文本框 28"/>
          <p:cNvSpPr txBox="1"/>
          <p:nvPr/>
        </p:nvSpPr>
        <p:spPr>
          <a:xfrm>
            <a:off x="6383729" y="425687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u="sng" dirty="0" smtClean="0"/>
              <a:t>健康套包：</a:t>
            </a:r>
            <a:endParaRPr lang="zh-CN" altLang="en-US" u="sng" dirty="0"/>
          </a:p>
        </p:txBody>
      </p:sp>
      <p:sp>
        <p:nvSpPr>
          <p:cNvPr id="3" name="十字形 2"/>
          <p:cNvSpPr/>
          <p:nvPr/>
        </p:nvSpPr>
        <p:spPr>
          <a:xfrm>
            <a:off x="5749993" y="3221692"/>
            <a:ext cx="421240" cy="455121"/>
          </a:xfrm>
          <a:prstGeom prst="plus">
            <a:avLst>
              <a:gd name="adj" fmla="val 37895"/>
            </a:avLst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53667A4-7B37-9B6E-6258-ADC9BDD4ED20}"/>
              </a:ext>
            </a:extLst>
          </p:cNvPr>
          <p:cNvSpPr txBox="1"/>
          <p:nvPr/>
        </p:nvSpPr>
        <p:spPr>
          <a:xfrm>
            <a:off x="2054199" y="3273205"/>
            <a:ext cx="1349241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 smtClean="0"/>
              <a:t>IoT</a:t>
            </a:r>
            <a:r>
              <a:rPr kumimoji="1" lang="zh-CN" altLang="en-US" sz="2400" dirty="0" smtClean="0"/>
              <a:t>平台</a:t>
            </a:r>
            <a:endParaRPr kumimoji="1" lang="zh-CN" altLang="en-US" sz="2400" dirty="0"/>
          </a:p>
        </p:txBody>
      </p:sp>
      <p:sp>
        <p:nvSpPr>
          <p:cNvPr id="31" name="十字形 30"/>
          <p:cNvSpPr/>
          <p:nvPr/>
        </p:nvSpPr>
        <p:spPr>
          <a:xfrm>
            <a:off x="3541082" y="3228376"/>
            <a:ext cx="421240" cy="455121"/>
          </a:xfrm>
          <a:prstGeom prst="plus">
            <a:avLst>
              <a:gd name="adj" fmla="val 37895"/>
            </a:avLst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32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23849" y="370205"/>
            <a:ext cx="570749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>
                <a:ea typeface="微软雅黑" panose="020B0503020204020204" pitchFamily="34" charset="-122"/>
              </a:rPr>
              <a:t>三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、项目实施</a:t>
            </a:r>
            <a:r>
              <a:rPr lang="en-US" altLang="zh-CN" sz="2400" b="1" dirty="0" smtClean="0">
                <a:ea typeface="微软雅黑" panose="020B0503020204020204" pitchFamily="34" charset="-122"/>
              </a:rPr>
              <a:t>-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项目举例</a:t>
            </a:r>
            <a:endParaRPr 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0D16F0-C48C-424C-8619-DB1D74869B9B}"/>
              </a:ext>
            </a:extLst>
          </p:cNvPr>
          <p:cNvSpPr txBox="1"/>
          <p:nvPr/>
        </p:nvSpPr>
        <p:spPr>
          <a:xfrm>
            <a:off x="7722557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售后服务</a:t>
            </a:r>
            <a:r>
              <a:rPr lang="en-US" altLang="zh-CN" dirty="0"/>
              <a:t> </a:t>
            </a:r>
          </a:p>
        </p:txBody>
      </p:sp>
      <p:sp>
        <p:nvSpPr>
          <p:cNvPr id="12" name="矩形 11"/>
          <p:cNvSpPr/>
          <p:nvPr/>
        </p:nvSpPr>
        <p:spPr>
          <a:xfrm>
            <a:off x="1069114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设备上云</a:t>
            </a:r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3430463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产品发布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0D16F0-C48C-424C-8619-DB1D74869B9B}"/>
              </a:ext>
            </a:extLst>
          </p:cNvPr>
          <p:cNvSpPr txBox="1"/>
          <p:nvPr/>
        </p:nvSpPr>
        <p:spPr>
          <a:xfrm>
            <a:off x="9911468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运营支撑</a:t>
            </a:r>
            <a:endParaRPr lang="en-US" altLang="zh-CN" dirty="0"/>
          </a:p>
        </p:txBody>
      </p:sp>
      <p:sp>
        <p:nvSpPr>
          <p:cNvPr id="15" name="矩形 14"/>
          <p:cNvSpPr/>
          <p:nvPr/>
        </p:nvSpPr>
        <p:spPr>
          <a:xfrm>
            <a:off x="5711648" y="1051926"/>
            <a:ext cx="1611380" cy="4928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项目实施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343" y="2059350"/>
            <a:ext cx="8038815" cy="3890933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07193" y="3434493"/>
            <a:ext cx="17235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城阳教育项目</a:t>
            </a:r>
            <a:endParaRPr lang="en-US" altLang="zh-CN" sz="2000" b="1" dirty="0" smtClean="0"/>
          </a:p>
          <a:p>
            <a:r>
              <a:rPr lang="zh-CN" altLang="en-US" dirty="0" smtClean="0"/>
              <a:t>位置模型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223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5175706" y="4913728"/>
            <a:ext cx="1450428" cy="795687"/>
            <a:chOff x="3298976" y="5248274"/>
            <a:chExt cx="1450428" cy="795687"/>
          </a:xfrm>
        </p:grpSpPr>
        <p:sp>
          <p:nvSpPr>
            <p:cNvPr id="24" name="椭圆 23"/>
            <p:cNvSpPr/>
            <p:nvPr/>
          </p:nvSpPr>
          <p:spPr>
            <a:xfrm>
              <a:off x="3298976" y="5248274"/>
              <a:ext cx="1450428" cy="7956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3634259" y="5372509"/>
              <a:ext cx="787637" cy="54721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/>
                <a:t>服务</a:t>
              </a:r>
              <a:endParaRPr lang="zh-CN" altLang="en-US" b="1" dirty="0"/>
            </a:p>
          </p:txBody>
        </p:sp>
      </p:grpSp>
      <p:sp>
        <p:nvSpPr>
          <p:cNvPr id="2" name="文本框 9"/>
          <p:cNvSpPr txBox="1"/>
          <p:nvPr/>
        </p:nvSpPr>
        <p:spPr>
          <a:xfrm>
            <a:off x="323849" y="370205"/>
            <a:ext cx="5707495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>
                <a:ea typeface="微软雅黑" panose="020B0503020204020204" pitchFamily="34" charset="-122"/>
              </a:rPr>
              <a:t>物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联网与公司战略</a:t>
            </a:r>
            <a:endParaRPr 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50583" y="3581845"/>
            <a:ext cx="11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更好地</a:t>
            </a:r>
            <a:endParaRPr lang="en-US" altLang="zh-CN" dirty="0" smtClean="0"/>
          </a:p>
        </p:txBody>
      </p:sp>
      <p:grpSp>
        <p:nvGrpSpPr>
          <p:cNvPr id="30" name="组合 29"/>
          <p:cNvGrpSpPr/>
          <p:nvPr/>
        </p:nvGrpSpPr>
        <p:grpSpPr>
          <a:xfrm>
            <a:off x="2897841" y="1840912"/>
            <a:ext cx="1450428" cy="795687"/>
            <a:chOff x="1857184" y="1622579"/>
            <a:chExt cx="1450428" cy="795687"/>
          </a:xfrm>
        </p:grpSpPr>
        <p:sp>
          <p:nvSpPr>
            <p:cNvPr id="21" name="椭圆 20"/>
            <p:cNvSpPr/>
            <p:nvPr/>
          </p:nvSpPr>
          <p:spPr>
            <a:xfrm rot="1431442">
              <a:off x="1857184" y="1622579"/>
              <a:ext cx="1450428" cy="795687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2197937" y="1757219"/>
              <a:ext cx="787637" cy="52641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/>
                <a:t>数据</a:t>
              </a:r>
              <a:endParaRPr lang="zh-CN" altLang="en-US" b="1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473154" y="1719138"/>
            <a:ext cx="1469983" cy="795687"/>
            <a:chOff x="7048148" y="1778010"/>
            <a:chExt cx="1469983" cy="795687"/>
          </a:xfrm>
        </p:grpSpPr>
        <p:sp>
          <p:nvSpPr>
            <p:cNvPr id="22" name="椭圆 21"/>
            <p:cNvSpPr/>
            <p:nvPr/>
          </p:nvSpPr>
          <p:spPr>
            <a:xfrm rot="20041880">
              <a:off x="7048148" y="1778010"/>
              <a:ext cx="1469983" cy="795687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7440124" y="1883604"/>
              <a:ext cx="787637" cy="52641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/>
                <a:t>计算</a:t>
              </a:r>
              <a:endParaRPr lang="zh-CN" altLang="en-US" b="1" dirty="0"/>
            </a:p>
          </p:txBody>
        </p:sp>
      </p:grpSp>
      <p:sp>
        <p:nvSpPr>
          <p:cNvPr id="26" name="右箭头 25"/>
          <p:cNvSpPr/>
          <p:nvPr/>
        </p:nvSpPr>
        <p:spPr>
          <a:xfrm>
            <a:off x="5038116" y="2447216"/>
            <a:ext cx="1986455" cy="2676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 rot="-2100000">
            <a:off x="4721695" y="2897771"/>
            <a:ext cx="318179" cy="176593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27"/>
          <p:cNvSpPr/>
          <p:nvPr/>
        </p:nvSpPr>
        <p:spPr>
          <a:xfrm rot="2100000">
            <a:off x="6625177" y="2868017"/>
            <a:ext cx="318179" cy="176593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780387" y="2359937"/>
            <a:ext cx="1100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/>
              <a:t>物</a:t>
            </a:r>
            <a:endParaRPr lang="en-US" altLang="zh-CN" sz="2000" b="1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6856886" y="2314770"/>
            <a:ext cx="1100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/>
              <a:t>联网</a:t>
            </a:r>
            <a:endParaRPr lang="en-US" altLang="zh-CN" sz="2000" b="1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5282723" y="4654915"/>
            <a:ext cx="1343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/>
              <a:t>服务人类</a:t>
            </a:r>
            <a:endParaRPr lang="en-US" altLang="zh-CN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525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23849" y="370205"/>
            <a:ext cx="570749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 smtClean="0">
                <a:ea typeface="微软雅黑" panose="020B0503020204020204" pitchFamily="34" charset="-122"/>
              </a:rPr>
              <a:t>四、售后服务</a:t>
            </a:r>
            <a:r>
              <a:rPr lang="en-US" altLang="zh-CN" sz="2400" b="1" dirty="0" smtClean="0"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对接瑞云售后系统</a:t>
            </a:r>
            <a:endParaRPr 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0D16F0-C48C-424C-8619-DB1D74869B9B}"/>
              </a:ext>
            </a:extLst>
          </p:cNvPr>
          <p:cNvSpPr txBox="1"/>
          <p:nvPr/>
        </p:nvSpPr>
        <p:spPr>
          <a:xfrm>
            <a:off x="7722557" y="1051926"/>
            <a:ext cx="1611380" cy="4928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/>
          </a:lstStyle>
          <a:p>
            <a:r>
              <a:rPr lang="zh-CN" altLang="en-US" dirty="0"/>
              <a:t>售后服务</a:t>
            </a:r>
            <a:r>
              <a:rPr lang="en-US" altLang="zh-CN" dirty="0"/>
              <a:t> </a:t>
            </a:r>
          </a:p>
        </p:txBody>
      </p:sp>
      <p:sp>
        <p:nvSpPr>
          <p:cNvPr id="12" name="矩形 11"/>
          <p:cNvSpPr/>
          <p:nvPr/>
        </p:nvSpPr>
        <p:spPr>
          <a:xfrm>
            <a:off x="1069114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设备上云</a:t>
            </a:r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3430463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产品发布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0D16F0-C48C-424C-8619-DB1D74869B9B}"/>
              </a:ext>
            </a:extLst>
          </p:cNvPr>
          <p:cNvSpPr txBox="1"/>
          <p:nvPr/>
        </p:nvSpPr>
        <p:spPr>
          <a:xfrm>
            <a:off x="9911468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运营支撑</a:t>
            </a:r>
            <a:endParaRPr lang="en-US" altLang="zh-CN" dirty="0"/>
          </a:p>
        </p:txBody>
      </p:sp>
      <p:sp>
        <p:nvSpPr>
          <p:cNvPr id="15" name="矩形 14"/>
          <p:cNvSpPr/>
          <p:nvPr/>
        </p:nvSpPr>
        <p:spPr>
          <a:xfrm>
            <a:off x="5711648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项目实施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19" y="1704390"/>
            <a:ext cx="10342681" cy="476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8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23849" y="370205"/>
            <a:ext cx="570749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 smtClean="0">
                <a:ea typeface="微软雅黑" panose="020B0503020204020204" pitchFamily="34" charset="-122"/>
              </a:rPr>
              <a:t>五、运营支撑 </a:t>
            </a:r>
            <a:r>
              <a:rPr lang="en-US" altLang="zh-CN" sz="2400" b="1" dirty="0" smtClean="0">
                <a:ea typeface="微软雅黑" panose="020B0503020204020204" pitchFamily="34" charset="-122"/>
              </a:rPr>
              <a:t>OSP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平台</a:t>
            </a:r>
            <a:endParaRPr 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0D16F0-C48C-424C-8619-DB1D74869B9B}"/>
              </a:ext>
            </a:extLst>
          </p:cNvPr>
          <p:cNvSpPr txBox="1"/>
          <p:nvPr/>
        </p:nvSpPr>
        <p:spPr>
          <a:xfrm>
            <a:off x="7722557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/>
          </a:lstStyle>
          <a:p>
            <a:r>
              <a:rPr lang="zh-CN" altLang="en-US" dirty="0"/>
              <a:t>售后服务</a:t>
            </a:r>
            <a:r>
              <a:rPr lang="en-US" altLang="zh-CN" dirty="0"/>
              <a:t> </a:t>
            </a:r>
          </a:p>
        </p:txBody>
      </p:sp>
      <p:sp>
        <p:nvSpPr>
          <p:cNvPr id="12" name="矩形 11"/>
          <p:cNvSpPr/>
          <p:nvPr/>
        </p:nvSpPr>
        <p:spPr>
          <a:xfrm>
            <a:off x="1069114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设备上云</a:t>
            </a:r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3430463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产品发布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0D16F0-C48C-424C-8619-DB1D74869B9B}"/>
              </a:ext>
            </a:extLst>
          </p:cNvPr>
          <p:cNvSpPr txBox="1"/>
          <p:nvPr/>
        </p:nvSpPr>
        <p:spPr>
          <a:xfrm>
            <a:off x="9911468" y="1051926"/>
            <a:ext cx="1611380" cy="4928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/>
          </a:lstStyle>
          <a:p>
            <a:r>
              <a:rPr lang="zh-CN" altLang="en-US" dirty="0"/>
              <a:t>运营支撑</a:t>
            </a:r>
            <a:endParaRPr lang="en-US" altLang="zh-CN" dirty="0"/>
          </a:p>
        </p:txBody>
      </p:sp>
      <p:sp>
        <p:nvSpPr>
          <p:cNvPr id="15" name="矩形 14"/>
          <p:cNvSpPr/>
          <p:nvPr/>
        </p:nvSpPr>
        <p:spPr>
          <a:xfrm>
            <a:off x="5711648" y="1051926"/>
            <a:ext cx="1611380" cy="492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项目实施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0" y="1935360"/>
            <a:ext cx="9462498" cy="433324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163160" y="2809318"/>
            <a:ext cx="11079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设备管理</a:t>
            </a:r>
            <a:endParaRPr lang="en-US" altLang="zh-CN" dirty="0" smtClean="0"/>
          </a:p>
          <a:p>
            <a:r>
              <a:rPr lang="zh-CN" altLang="en-US" dirty="0" smtClean="0"/>
              <a:t>用户管理</a:t>
            </a:r>
            <a:endParaRPr lang="en-US" altLang="zh-CN" dirty="0" smtClean="0"/>
          </a:p>
          <a:p>
            <a:r>
              <a:rPr lang="zh-CN" altLang="en-US" dirty="0" smtClean="0"/>
              <a:t>设备分析</a:t>
            </a:r>
            <a:endParaRPr lang="en-US" altLang="zh-CN" dirty="0" smtClean="0"/>
          </a:p>
          <a:p>
            <a:r>
              <a:rPr lang="zh-CN" altLang="en-US" dirty="0" smtClean="0"/>
              <a:t>设备监控</a:t>
            </a:r>
            <a:endParaRPr lang="en-US" altLang="zh-CN" dirty="0" smtClean="0"/>
          </a:p>
          <a:p>
            <a:r>
              <a:rPr lang="zh-CN" altLang="en-US" dirty="0" smtClean="0"/>
              <a:t>项目管理</a:t>
            </a:r>
            <a:endParaRPr lang="en-US" altLang="zh-CN" dirty="0" smtClean="0"/>
          </a:p>
          <a:p>
            <a:r>
              <a:rPr lang="zh-CN" altLang="en-US" dirty="0" smtClean="0"/>
              <a:t>资源管理</a:t>
            </a:r>
            <a:endParaRPr lang="en-US" altLang="zh-CN" dirty="0" smtClean="0"/>
          </a:p>
          <a:p>
            <a:r>
              <a:rPr lang="zh-CN" altLang="en-US" dirty="0" smtClean="0"/>
              <a:t>服务管理</a:t>
            </a:r>
            <a:endParaRPr lang="en-US" altLang="zh-CN" dirty="0" smtClean="0"/>
          </a:p>
          <a:p>
            <a:r>
              <a:rPr lang="zh-CN" altLang="en-US" dirty="0" smtClean="0"/>
              <a:t>售后中心</a:t>
            </a:r>
            <a:endParaRPr lang="en-US" altLang="zh-CN" dirty="0" smtClean="0"/>
          </a:p>
          <a:p>
            <a:r>
              <a:rPr lang="zh-CN" altLang="en-US" dirty="0" smtClean="0"/>
              <a:t>能力管控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568539" y="1935360"/>
            <a:ext cx="3739794" cy="294132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17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23849" y="370205"/>
            <a:ext cx="5707495" cy="524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 smtClean="0">
                <a:ea typeface="微软雅黑" panose="020B0503020204020204" pitchFamily="34" charset="-122"/>
              </a:rPr>
              <a:t>六</a:t>
            </a:r>
            <a:r>
              <a:rPr lang="zh-CN" altLang="en-US" sz="2400" b="1" dirty="0">
                <a:ea typeface="微软雅黑" panose="020B0503020204020204" pitchFamily="34" charset="-122"/>
              </a:rPr>
              <a:t>、其他</a:t>
            </a:r>
            <a:r>
              <a:rPr lang="en-US" altLang="zh-CN" sz="2400" b="1" dirty="0"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ea typeface="微软雅黑" panose="020B0503020204020204" pitchFamily="34" charset="-122"/>
              </a:rPr>
              <a:t>场景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联动</a:t>
            </a:r>
            <a:endParaRPr 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61929" y="2131703"/>
            <a:ext cx="5849467" cy="430414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2" descr="https://static.dingtalk.com/media/lQLPDhr8cyBe85_NAkTNAryw6YxGNVBNsI8Byts9zECbAA_700_580.png?auth_bizType=IM&amp;auth_bizEntity=%7B%22cid%22%3A%2269573489%3A191940081%22%2C%22msgId%22%3A%229271296091838%22%7D&amp;bizType=im&amp;open_id=19194008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405" y="4747274"/>
            <a:ext cx="1058150" cy="87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76" y="1159618"/>
            <a:ext cx="842417" cy="842417"/>
          </a:xfrm>
          <a:prstGeom prst="rect">
            <a:avLst/>
          </a:prstGeom>
        </p:spPr>
      </p:pic>
      <p:sp>
        <p:nvSpPr>
          <p:cNvPr id="20" name="PA_文本框 11"/>
          <p:cNvSpPr txBox="1"/>
          <p:nvPr>
            <p:custDataLst>
              <p:tags r:id="rId1"/>
            </p:custDataLst>
          </p:nvPr>
        </p:nvSpPr>
        <p:spPr>
          <a:xfrm>
            <a:off x="1621564" y="1101789"/>
            <a:ext cx="5884094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tx2"/>
                </a:solidFill>
              </a:defRPr>
            </a:lvl1pPr>
          </a:lstStyle>
          <a:p>
            <a:pPr marL="214630" indent="-2146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/>
                </a:solidFill>
                <a:latin typeface="+mn-ea"/>
              </a:rPr>
              <a:t>智能场景服务引擎；</a:t>
            </a:r>
            <a:endParaRPr lang="en-US" altLang="zh-CN" sz="1200" dirty="0" smtClean="0">
              <a:solidFill>
                <a:schemeClr val="tx1"/>
              </a:solidFill>
              <a:latin typeface="+mn-ea"/>
            </a:endParaRPr>
          </a:p>
          <a:p>
            <a:pPr marL="214630" indent="-2146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/>
                </a:solidFill>
                <a:latin typeface="+mn-ea"/>
              </a:rPr>
              <a:t>跨</a:t>
            </a:r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品牌厂商设备</a:t>
            </a:r>
            <a:r>
              <a:rPr lang="zh-CN" altLang="en-US" sz="1200" dirty="0" smtClean="0">
                <a:solidFill>
                  <a:schemeClr val="tx1"/>
                </a:solidFill>
                <a:latin typeface="+mn-ea"/>
              </a:rPr>
              <a:t>联动；</a:t>
            </a:r>
            <a:r>
              <a:rPr lang="en-US" altLang="zh-CN" sz="1200" dirty="0" smtClean="0">
                <a:solidFill>
                  <a:schemeClr val="tx1"/>
                </a:solidFill>
                <a:latin typeface="+mn-ea"/>
              </a:rPr>
              <a:t>----</a:t>
            </a:r>
            <a:r>
              <a:rPr lang="zh-CN" altLang="en-US" sz="1200" dirty="0" smtClean="0">
                <a:solidFill>
                  <a:schemeClr val="tx1"/>
                </a:solidFill>
                <a:latin typeface="+mn-ea"/>
              </a:rPr>
              <a:t>（生态内）</a:t>
            </a:r>
            <a:endParaRPr lang="en-US" altLang="zh-CN" sz="1200" dirty="0">
              <a:solidFill>
                <a:schemeClr val="tx1"/>
              </a:solidFill>
              <a:latin typeface="+mn-ea"/>
            </a:endParaRPr>
          </a:p>
          <a:p>
            <a:pPr marL="214630" indent="-2146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与第三</a:t>
            </a:r>
            <a:r>
              <a:rPr lang="zh-CN" altLang="en-US" sz="1200" dirty="0" smtClean="0">
                <a:solidFill>
                  <a:srgbClr val="FF0000"/>
                </a:solidFill>
                <a:latin typeface="+mn-ea"/>
              </a:rPr>
              <a:t>方</a:t>
            </a:r>
            <a:r>
              <a:rPr lang="en-US" altLang="zh-CN" sz="1200" dirty="0" err="1" smtClean="0">
                <a:solidFill>
                  <a:srgbClr val="FF0000"/>
                </a:solidFill>
                <a:latin typeface="+mn-ea"/>
              </a:rPr>
              <a:t>IoT</a:t>
            </a:r>
            <a:r>
              <a:rPr lang="zh-CN" altLang="en-US" sz="1200" dirty="0" smtClean="0">
                <a:solidFill>
                  <a:srgbClr val="FF0000"/>
                </a:solidFill>
                <a:latin typeface="+mn-ea"/>
              </a:rPr>
              <a:t>平台设备互联；</a:t>
            </a:r>
            <a:r>
              <a:rPr lang="en-US" altLang="zh-CN" sz="1200" dirty="0" smtClean="0">
                <a:solidFill>
                  <a:srgbClr val="FF0000"/>
                </a:solidFill>
                <a:latin typeface="+mn-ea"/>
              </a:rPr>
              <a:t>----</a:t>
            </a:r>
            <a:r>
              <a:rPr lang="zh-CN" altLang="en-US" sz="1200" dirty="0" smtClean="0">
                <a:solidFill>
                  <a:srgbClr val="FF0000"/>
                </a:solidFill>
                <a:latin typeface="+mn-ea"/>
              </a:rPr>
              <a:t>（跨生态）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00" y="3797003"/>
            <a:ext cx="816590" cy="8165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91" y="3799253"/>
            <a:ext cx="963234" cy="92309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153" y="5375013"/>
            <a:ext cx="323274" cy="32327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2296987" y="2417310"/>
            <a:ext cx="1243755" cy="65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26485" y="2465039"/>
            <a:ext cx="384874" cy="38487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757" y="4753084"/>
            <a:ext cx="374880" cy="3748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55" y="3706840"/>
            <a:ext cx="384881" cy="384881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7226142" y="3176914"/>
            <a:ext cx="46401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latin typeface="+mn-ea"/>
              </a:rPr>
              <a:t>门</a:t>
            </a:r>
            <a:r>
              <a:rPr lang="zh-CN" altLang="en-US" sz="1400" dirty="0" smtClean="0">
                <a:latin typeface="+mn-ea"/>
              </a:rPr>
              <a:t>：开（西门子</a:t>
            </a:r>
            <a:r>
              <a:rPr lang="en-US" altLang="zh-CN" sz="1400" dirty="0" smtClean="0">
                <a:latin typeface="+mn-ea"/>
              </a:rPr>
              <a:t>-</a:t>
            </a:r>
            <a:r>
              <a:rPr lang="zh-CN" altLang="en-US" sz="1400" dirty="0" smtClean="0">
                <a:latin typeface="+mn-ea"/>
              </a:rPr>
              <a:t>门磁）</a:t>
            </a:r>
            <a:endParaRPr lang="en-US" altLang="zh-CN" sz="1400" dirty="0" smtClean="0">
              <a:latin typeface="+mn-ea"/>
            </a:endParaRPr>
          </a:p>
          <a:p>
            <a:r>
              <a:rPr lang="en-US" altLang="zh-CN" sz="1400" dirty="0" smtClean="0">
                <a:latin typeface="+mn-ea"/>
              </a:rPr>
              <a:t>------------------------------------</a:t>
            </a:r>
          </a:p>
          <a:p>
            <a:endParaRPr lang="en-US" altLang="zh-CN" sz="1400" dirty="0" smtClean="0">
              <a:latin typeface="+mn-ea"/>
            </a:endParaRPr>
          </a:p>
          <a:p>
            <a:r>
              <a:rPr lang="zh-CN" altLang="en-US" sz="1400" b="1" dirty="0" smtClean="0">
                <a:latin typeface="+mn-ea"/>
              </a:rPr>
              <a:t>灯</a:t>
            </a:r>
            <a:r>
              <a:rPr lang="zh-CN" altLang="en-US" sz="1400" dirty="0" smtClean="0">
                <a:latin typeface="+mn-ea"/>
              </a:rPr>
              <a:t>：打开（海曼单火</a:t>
            </a:r>
            <a:r>
              <a:rPr lang="en-US" altLang="zh-CN" sz="1400" dirty="0" smtClean="0">
                <a:latin typeface="+mn-ea"/>
              </a:rPr>
              <a:t>-</a:t>
            </a:r>
            <a:r>
              <a:rPr lang="zh-CN" altLang="en-US" sz="1400" dirty="0" smtClean="0">
                <a:latin typeface="+mn-ea"/>
              </a:rPr>
              <a:t>开关）</a:t>
            </a:r>
            <a:endParaRPr lang="en-US" altLang="zh-CN" sz="1400" dirty="0" smtClean="0">
              <a:latin typeface="+mn-ea"/>
            </a:endParaRPr>
          </a:p>
          <a:p>
            <a:r>
              <a:rPr lang="zh-CN" altLang="en-US" sz="1400" b="1" dirty="0" smtClean="0">
                <a:latin typeface="+mn-ea"/>
              </a:rPr>
              <a:t>空气净化器</a:t>
            </a:r>
            <a:r>
              <a:rPr lang="zh-CN" altLang="en-US" sz="1400" dirty="0" smtClean="0">
                <a:latin typeface="+mn-ea"/>
              </a:rPr>
              <a:t>：打开</a:t>
            </a:r>
            <a:r>
              <a:rPr lang="en-US" altLang="zh-CN" sz="1400" dirty="0" smtClean="0">
                <a:latin typeface="+mn-ea"/>
              </a:rPr>
              <a:t>/</a:t>
            </a:r>
            <a:r>
              <a:rPr lang="zh-CN" altLang="en-US" sz="1400" dirty="0" smtClean="0">
                <a:latin typeface="+mn-ea"/>
              </a:rPr>
              <a:t>模式设置（松下</a:t>
            </a:r>
            <a:r>
              <a:rPr lang="en-US" altLang="zh-CN" sz="1400" dirty="0" smtClean="0">
                <a:latin typeface="+mn-ea"/>
              </a:rPr>
              <a:t>-</a:t>
            </a:r>
            <a:r>
              <a:rPr lang="zh-CN" altLang="en-US" sz="1400" dirty="0" smtClean="0">
                <a:latin typeface="+mn-ea"/>
              </a:rPr>
              <a:t>空气净化器）</a:t>
            </a:r>
            <a:endParaRPr lang="en-US" altLang="zh-CN" sz="1400" dirty="0" smtClean="0">
              <a:latin typeface="+mn-ea"/>
            </a:endParaRPr>
          </a:p>
          <a:p>
            <a:r>
              <a:rPr lang="zh-CN" altLang="en-US" sz="1400" b="1" dirty="0" smtClean="0">
                <a:latin typeface="+mn-ea"/>
              </a:rPr>
              <a:t>空调</a:t>
            </a:r>
            <a:r>
              <a:rPr lang="zh-CN" altLang="en-US" sz="1400" dirty="0" smtClean="0">
                <a:latin typeface="+mn-ea"/>
              </a:rPr>
              <a:t>：打开</a:t>
            </a:r>
            <a:r>
              <a:rPr lang="en-US" altLang="zh-CN" sz="1400" dirty="0" smtClean="0">
                <a:latin typeface="+mn-ea"/>
              </a:rPr>
              <a:t>/</a:t>
            </a:r>
            <a:r>
              <a:rPr lang="zh-CN" altLang="en-US" sz="1400" dirty="0" smtClean="0">
                <a:latin typeface="+mn-ea"/>
              </a:rPr>
              <a:t>模式设置</a:t>
            </a:r>
            <a:r>
              <a:rPr lang="en-US" altLang="zh-CN" sz="1400" dirty="0" smtClean="0">
                <a:latin typeface="+mn-ea"/>
              </a:rPr>
              <a:t>/</a:t>
            </a:r>
            <a:r>
              <a:rPr lang="zh-CN" altLang="en-US" sz="1400" dirty="0" smtClean="0">
                <a:latin typeface="+mn-ea"/>
              </a:rPr>
              <a:t>温度设置（遥看</a:t>
            </a:r>
            <a:r>
              <a:rPr lang="en-US" altLang="zh-CN" sz="1400" dirty="0" smtClean="0">
                <a:latin typeface="+mn-ea"/>
              </a:rPr>
              <a:t>-</a:t>
            </a:r>
            <a:r>
              <a:rPr lang="zh-CN" altLang="en-US" sz="1400" dirty="0" smtClean="0">
                <a:latin typeface="+mn-ea"/>
              </a:rPr>
              <a:t>红外插座）</a:t>
            </a:r>
            <a:endParaRPr lang="en-US" altLang="zh-CN" sz="1400" dirty="0" smtClean="0">
              <a:latin typeface="+mn-ea"/>
            </a:endParaRPr>
          </a:p>
          <a:p>
            <a:r>
              <a:rPr lang="zh-CN" altLang="en-US" sz="1400" b="1" dirty="0" smtClean="0">
                <a:latin typeface="+mn-ea"/>
              </a:rPr>
              <a:t>窗帘</a:t>
            </a:r>
            <a:r>
              <a:rPr lang="zh-CN" altLang="en-US" sz="1400" dirty="0" smtClean="0">
                <a:latin typeface="+mn-ea"/>
              </a:rPr>
              <a:t>：打开（鸿雁</a:t>
            </a:r>
            <a:r>
              <a:rPr lang="en-US" altLang="zh-CN" sz="1400" dirty="0" smtClean="0">
                <a:latin typeface="+mn-ea"/>
              </a:rPr>
              <a:t>-</a:t>
            </a:r>
            <a:r>
              <a:rPr lang="zh-CN" altLang="en-US" sz="1400" dirty="0" smtClean="0">
                <a:latin typeface="+mn-ea"/>
              </a:rPr>
              <a:t>窗帘电机）</a:t>
            </a:r>
            <a:endParaRPr lang="en-US" altLang="zh-CN" sz="1400" dirty="0" smtClean="0">
              <a:latin typeface="+mn-ea"/>
            </a:endParaRPr>
          </a:p>
          <a:p>
            <a:r>
              <a:rPr lang="zh-CN" altLang="en-US" sz="1400" b="1" dirty="0" smtClean="0">
                <a:latin typeface="+mn-ea"/>
              </a:rPr>
              <a:t>热水器</a:t>
            </a:r>
            <a:r>
              <a:rPr lang="zh-CN" altLang="en-US" sz="1400" dirty="0" smtClean="0">
                <a:latin typeface="+mn-ea"/>
              </a:rPr>
              <a:t>：打开（</a:t>
            </a:r>
            <a:r>
              <a:rPr lang="zh-CN" altLang="en-US" sz="1400" b="1" dirty="0" smtClean="0">
                <a:solidFill>
                  <a:srgbClr val="C00000"/>
                </a:solidFill>
                <a:latin typeface="+mn-ea"/>
              </a:rPr>
              <a:t>小米</a:t>
            </a:r>
            <a:r>
              <a:rPr lang="en-US" altLang="zh-CN" sz="1400" b="1" dirty="0" smtClean="0">
                <a:solidFill>
                  <a:srgbClr val="C00000"/>
                </a:solidFill>
                <a:latin typeface="+mn-ea"/>
              </a:rPr>
              <a:t>-</a:t>
            </a:r>
            <a:r>
              <a:rPr lang="zh-CN" altLang="en-US" sz="1400" b="1" dirty="0" smtClean="0">
                <a:solidFill>
                  <a:srgbClr val="C00000"/>
                </a:solidFill>
                <a:latin typeface="+mn-ea"/>
              </a:rPr>
              <a:t>热水器</a:t>
            </a:r>
            <a:r>
              <a:rPr lang="zh-CN" altLang="en-US" sz="1400" dirty="0" smtClean="0">
                <a:latin typeface="+mn-ea"/>
              </a:rPr>
              <a:t>）</a:t>
            </a:r>
            <a:endParaRPr lang="en-US" altLang="zh-CN" sz="1400" dirty="0" smtClean="0">
              <a:latin typeface="+mn-ea"/>
            </a:endParaRPr>
          </a:p>
          <a:p>
            <a:endParaRPr lang="en-US" altLang="zh-CN" sz="1400" dirty="0">
              <a:latin typeface="+mn-ea"/>
            </a:endParaRPr>
          </a:p>
          <a:p>
            <a:r>
              <a:rPr lang="zh-CN" altLang="en-US" sz="1400" b="1" dirty="0" smtClean="0">
                <a:latin typeface="+mn-ea"/>
              </a:rPr>
              <a:t>中控网关</a:t>
            </a:r>
            <a:r>
              <a:rPr lang="zh-CN" altLang="en-US" sz="1400" dirty="0" smtClean="0">
                <a:latin typeface="+mn-ea"/>
              </a:rPr>
              <a:t>（</a:t>
            </a:r>
            <a:r>
              <a:rPr lang="en-US" altLang="zh-CN" sz="1400" dirty="0">
                <a:latin typeface="+mn-ea"/>
              </a:rPr>
              <a:t>C-Life </a:t>
            </a:r>
            <a:r>
              <a:rPr lang="en-US" altLang="zh-CN" sz="1400" dirty="0" smtClean="0">
                <a:latin typeface="+mn-ea"/>
              </a:rPr>
              <a:t> </a:t>
            </a:r>
            <a:r>
              <a:rPr lang="en-US" altLang="zh-CN" sz="1400" dirty="0" err="1" smtClean="0">
                <a:latin typeface="+mn-ea"/>
              </a:rPr>
              <a:t>IoT</a:t>
            </a:r>
            <a:r>
              <a:rPr lang="zh-CN" altLang="en-US" sz="1400" dirty="0" smtClean="0">
                <a:latin typeface="+mn-ea"/>
              </a:rPr>
              <a:t>边缘路由器）</a:t>
            </a:r>
            <a:endParaRPr lang="zh-CN" altLang="en-US" sz="1400" dirty="0">
              <a:latin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143464" y="268333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latin typeface="+mn-ea"/>
              </a:rPr>
              <a:t>回家场景</a:t>
            </a:r>
            <a:endParaRPr lang="zh-CN" altLang="en-US" sz="1600" b="1" dirty="0">
              <a:latin typeface="+mn-ea"/>
            </a:endParaRPr>
          </a:p>
        </p:txBody>
      </p:sp>
      <p:pic>
        <p:nvPicPr>
          <p:cNvPr id="30" name="Picture 6" descr="https://static.dingtalk.com/media/lALPDgQ9z98PV-nNAhHNAhE_529_529.png?auth_bizType=IM&amp;auth_bizEntity=%7B%22cid%22%3A%224248001%3A191940081%22%2C%22msgId%22%3A%229271984993507%22%7D&amp;bizType=im&amp;open_id=19194008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005" y="3176914"/>
            <a:ext cx="897370" cy="89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右箭头 30"/>
          <p:cNvSpPr/>
          <p:nvPr/>
        </p:nvSpPr>
        <p:spPr>
          <a:xfrm rot="20509221">
            <a:off x="3210470" y="3884363"/>
            <a:ext cx="888205" cy="10800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2" name="右箭头 31"/>
          <p:cNvSpPr/>
          <p:nvPr/>
        </p:nvSpPr>
        <p:spPr>
          <a:xfrm rot="2537722">
            <a:off x="3096640" y="4616508"/>
            <a:ext cx="888205" cy="10800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3" name="右箭头 32"/>
          <p:cNvSpPr/>
          <p:nvPr/>
        </p:nvSpPr>
        <p:spPr>
          <a:xfrm rot="16200000">
            <a:off x="2346048" y="3301150"/>
            <a:ext cx="888205" cy="10800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4" name="右箭头 33"/>
          <p:cNvSpPr/>
          <p:nvPr/>
        </p:nvSpPr>
        <p:spPr>
          <a:xfrm rot="5400000">
            <a:off x="2387320" y="4984219"/>
            <a:ext cx="888205" cy="10800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5" name="右箭头 34"/>
          <p:cNvSpPr/>
          <p:nvPr/>
        </p:nvSpPr>
        <p:spPr>
          <a:xfrm>
            <a:off x="1504637" y="4175776"/>
            <a:ext cx="888205" cy="10800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05114" y="3961376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err="1" smtClean="0">
                <a:latin typeface="+mn-ea"/>
              </a:rPr>
              <a:t>Zigbee</a:t>
            </a:r>
            <a:endParaRPr lang="zh-CN" altLang="en-US" sz="1100" dirty="0">
              <a:latin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 rot="16200000">
            <a:off x="2291031" y="4893912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err="1" smtClean="0">
                <a:latin typeface="+mn-ea"/>
              </a:rPr>
              <a:t>Zigbee</a:t>
            </a:r>
            <a:endParaRPr lang="zh-CN" altLang="en-US" sz="1100" dirty="0">
              <a:latin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 rot="2392708">
            <a:off x="3325152" y="4386591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err="1" smtClean="0">
                <a:latin typeface="+mn-ea"/>
              </a:rPr>
              <a:t>Zigbee</a:t>
            </a:r>
            <a:endParaRPr lang="zh-CN" altLang="en-US" sz="1100" dirty="0">
              <a:latin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 rot="16200000">
            <a:off x="2240765" y="326571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err="1" smtClean="0">
                <a:latin typeface="+mn-ea"/>
              </a:rPr>
              <a:t>Zigbee</a:t>
            </a:r>
            <a:endParaRPr lang="zh-CN" altLang="en-US" sz="1100" dirty="0">
              <a:latin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 rot="20618206">
            <a:off x="3253640" y="3664224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latin typeface="+mn-ea"/>
              </a:rPr>
              <a:t>Wi-Fi</a:t>
            </a:r>
            <a:endParaRPr lang="zh-CN" altLang="en-US" sz="1100" dirty="0">
              <a:latin typeface="+mn-ea"/>
            </a:endParaRPr>
          </a:p>
        </p:txBody>
      </p:sp>
      <p:pic>
        <p:nvPicPr>
          <p:cNvPr id="41" name="Picture 8" descr="https://cdn.cnbj0.fds.api.mi-img.com/b2c-shopapi-pms/pms_1639552720.43183436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80" y="5127964"/>
            <a:ext cx="897405" cy="89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肘形连接符 41"/>
          <p:cNvCxnSpPr>
            <a:stCxn id="21" idx="3"/>
            <a:endCxn id="41" idx="0"/>
          </p:cNvCxnSpPr>
          <p:nvPr/>
        </p:nvCxnSpPr>
        <p:spPr>
          <a:xfrm>
            <a:off x="3215790" y="4205298"/>
            <a:ext cx="2484493" cy="9226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5051113" y="3943479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latin typeface="+mn-ea"/>
              </a:rPr>
              <a:t>平台</a:t>
            </a:r>
            <a:r>
              <a:rPr lang="zh-CN" altLang="en-US" sz="1100" dirty="0" smtClean="0">
                <a:latin typeface="+mn-ea"/>
              </a:rPr>
              <a:t>云对云</a:t>
            </a:r>
            <a:endParaRPr lang="zh-CN" altLang="en-US" sz="1100" dirty="0">
              <a:latin typeface="+mn-ea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6148985" y="3889522"/>
            <a:ext cx="994479" cy="44218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8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323849" y="370205"/>
            <a:ext cx="7268753" cy="524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>
                <a:ea typeface="微软雅黑" panose="020B0503020204020204" pitchFamily="34" charset="-122"/>
              </a:rPr>
              <a:t>六、其他</a:t>
            </a:r>
            <a:r>
              <a:rPr lang="en-US" altLang="zh-CN" sz="2400" b="1" dirty="0"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ea typeface="微软雅黑" panose="020B0503020204020204" pitchFamily="34" charset="-122"/>
              </a:rPr>
              <a:t>场景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联动（规则引擎）</a:t>
            </a:r>
            <a:endParaRPr lang="zh-CN" sz="2400" b="1" dirty="0">
              <a:ea typeface="微软雅黑" panose="020B0503020204020204" pitchFamily="34" charset="-122"/>
            </a:endParaRPr>
          </a:p>
        </p:txBody>
      </p:sp>
      <p:pic>
        <p:nvPicPr>
          <p:cNvPr id="12290" name="Picture 2" descr="https://static.dingtalk.com/media/lQLPDhtKgIRqOs3NA37NBsew5nYw0eKvci0CSrzATMCDAA_1735_894.png?auth_bizType=IM&amp;auth_bizEntity=%7B%22cid%22%3A%2240512354657%22%2C%22msgId%22%3A%2210413729810657%22%7D&amp;bizType=im&amp;open_id=19194008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62" y="1430875"/>
            <a:ext cx="8935616" cy="460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534439" y="1052058"/>
            <a:ext cx="654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场景模板拖拽式配置，所见即所得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072" y="969328"/>
            <a:ext cx="2512178" cy="54366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98907" y="620155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推荐场景模板后台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9790331" y="6364224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APP</a:t>
            </a:r>
            <a:r>
              <a:rPr lang="zh-CN" altLang="en-US" dirty="0" smtClean="0"/>
              <a:t>推荐场景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061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323849" y="370205"/>
            <a:ext cx="7268753" cy="524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>
                <a:ea typeface="微软雅黑" panose="020B0503020204020204" pitchFamily="34" charset="-122"/>
              </a:rPr>
              <a:t>六、其他</a:t>
            </a:r>
            <a:r>
              <a:rPr lang="en-US" altLang="zh-CN" sz="2400" b="1" dirty="0"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ea typeface="微软雅黑" panose="020B0503020204020204" pitchFamily="34" charset="-122"/>
              </a:rPr>
              <a:t>数联智能</a:t>
            </a:r>
            <a:r>
              <a:rPr lang="en-US" altLang="zh-CN" sz="2400" b="1" dirty="0">
                <a:ea typeface="微软雅黑" panose="020B0503020204020204" pitchFamily="34" charset="-122"/>
              </a:rPr>
              <a:t>APP</a:t>
            </a:r>
            <a:endParaRPr lang="zh-CN" sz="2400" b="1" dirty="0">
              <a:ea typeface="微软雅黑" panose="020B0503020204020204" pitchFamily="34" charset="-122"/>
            </a:endParaRPr>
          </a:p>
        </p:txBody>
      </p:sp>
      <p:pic>
        <p:nvPicPr>
          <p:cNvPr id="9" name="Picture 2" descr="https://static.dingtalk.com/media/lALPBF8a9REJP6rNAZDNAZA_400_400.png?auth_bizType=IM&amp;auth_bizEntity=%7B%22cid%22%3A%22191940081%3A521504468%22%2C%22msgId%22%3A%227041184731886%22%7D&amp;bizType=im&amp;open_id=19194008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495" y="5004997"/>
            <a:ext cx="1198386" cy="119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A_文本框 11"/>
          <p:cNvSpPr txBox="1"/>
          <p:nvPr>
            <p:custDataLst>
              <p:tags r:id="rId1"/>
            </p:custDataLst>
          </p:nvPr>
        </p:nvSpPr>
        <p:spPr>
          <a:xfrm>
            <a:off x="470279" y="1077505"/>
            <a:ext cx="10530229" cy="10387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tx2"/>
                </a:solidFill>
              </a:defRPr>
            </a:lvl1pPr>
          </a:lstStyle>
          <a:p>
            <a:pPr indent="342900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硬件需要跟物联网应用结合支撑业务场景。为了帮助开发者快速开发物联网应用，平台提供了应用开发组件和应用的生命周期管理功能，支持常见类型的物联网应用，移动端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以及微信小程序。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42900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平台提供公版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（数联智能），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支持绑定设备、设备控制、场景联动、商城等模块功能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2" descr="https://static.dingtalk.com/media/lADPJx8ZuX24luvNBQDNAlA_592_1280.jpg?auth_bizType=IM&amp;auth_bizEntity=%7B%22cid%22%3A%224248001%3A191940081%22%2C%22msgId%22%3A%229108705292400%22%7D&amp;bizType=im&amp;open_id=19194008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37" y="2191329"/>
            <a:ext cx="2149830" cy="464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A_文本框 11"/>
          <p:cNvSpPr txBox="1"/>
          <p:nvPr>
            <p:custDataLst>
              <p:tags r:id="rId2"/>
            </p:custDataLst>
          </p:nvPr>
        </p:nvSpPr>
        <p:spPr>
          <a:xfrm>
            <a:off x="7923789" y="3278662"/>
            <a:ext cx="3445887" cy="6774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tx2"/>
                </a:solidFill>
              </a:defRPr>
            </a:lvl1pPr>
          </a:lstStyle>
          <a:p>
            <a:pPr indent="342900"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主动发现（</a:t>
            </a:r>
            <a:r>
              <a:rPr lang="en-US" altLang="zh-CN" sz="14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CoAP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 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42900"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自组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网（</a:t>
            </a:r>
            <a:r>
              <a:rPr lang="en-US" altLang="zh-CN" sz="1400" b="1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边缘路由器）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2" descr="https://static.dingtalk.com/media/lADPJx8ZwK9vvcrNBQDNAkA_576_1280.jpg?auth_bizType=IM&amp;auth_bizEntity=%7B%22cid%22%3A%2269573489%3A191940081%22%2C%22msgId%22%3A%2210843809973350%22%7D&amp;bizType=im&amp;open_id=19194008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106" y="2191329"/>
            <a:ext cx="2091726" cy="464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45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323849" y="370205"/>
            <a:ext cx="726875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>
                <a:ea typeface="微软雅黑" panose="020B0503020204020204" pitchFamily="34" charset="-122"/>
              </a:rPr>
              <a:t>六、其他</a:t>
            </a:r>
            <a:r>
              <a:rPr lang="en-US" altLang="zh-CN" sz="2400" b="1" dirty="0" smtClean="0">
                <a:ea typeface="微软雅黑" panose="020B0503020204020204" pitchFamily="34" charset="-122"/>
              </a:rPr>
              <a:t>-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网关</a:t>
            </a:r>
            <a:r>
              <a:rPr lang="zh-CN" altLang="en-US" sz="2400" b="1" dirty="0">
                <a:ea typeface="微软雅黑" panose="020B0503020204020204" pitchFamily="34" charset="-122"/>
              </a:rPr>
              <a:t>路由系列产品</a:t>
            </a:r>
            <a:endParaRPr lang="zh-CN" sz="2400" b="1" dirty="0"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53" y="2459929"/>
            <a:ext cx="2167391" cy="2166292"/>
          </a:xfrm>
          <a:prstGeom prst="rect">
            <a:avLst/>
          </a:prstGeom>
        </p:spPr>
      </p:pic>
      <p:pic>
        <p:nvPicPr>
          <p:cNvPr id="14" name="图片 13" descr="upload_post_object_v2_9529667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896" y="2572642"/>
            <a:ext cx="1893024" cy="1892642"/>
          </a:xfrm>
          <a:prstGeom prst="rect">
            <a:avLst/>
          </a:prstGeom>
        </p:spPr>
      </p:pic>
      <p:pic>
        <p:nvPicPr>
          <p:cNvPr id="15" name="图片 14" descr="upload_post_object_v2_1486019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163" y="2142122"/>
            <a:ext cx="4426538" cy="248409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15" y="1845922"/>
            <a:ext cx="2670675" cy="267067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877922" y="4665018"/>
            <a:ext cx="1686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+mn-ea"/>
              </a:rPr>
              <a:t>IoT</a:t>
            </a:r>
            <a:r>
              <a:rPr lang="zh-CN" altLang="en-US" dirty="0">
                <a:latin typeface="+mn-ea"/>
              </a:rPr>
              <a:t>边缘路由器</a:t>
            </a:r>
          </a:p>
        </p:txBody>
      </p:sp>
      <p:sp>
        <p:nvSpPr>
          <p:cNvPr id="18" name="矩形 17"/>
          <p:cNvSpPr/>
          <p:nvPr/>
        </p:nvSpPr>
        <p:spPr>
          <a:xfrm>
            <a:off x="3774068" y="4626221"/>
            <a:ext cx="1686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+mn-ea"/>
              </a:rPr>
              <a:t>IoT</a:t>
            </a:r>
            <a:r>
              <a:rPr lang="zh-CN" altLang="en-US" dirty="0" smtClean="0">
                <a:latin typeface="+mn-ea"/>
              </a:rPr>
              <a:t>语音路由器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797843" y="4586493"/>
            <a:ext cx="1686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+mn-ea"/>
              </a:rPr>
              <a:t>IoT</a:t>
            </a:r>
            <a:r>
              <a:rPr lang="zh-CN" altLang="en-US" dirty="0" smtClean="0">
                <a:latin typeface="+mn-ea"/>
              </a:rPr>
              <a:t>中控路由器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642072" y="4588999"/>
            <a:ext cx="1686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+mn-ea"/>
              </a:rPr>
              <a:t>IoT</a:t>
            </a:r>
            <a:r>
              <a:rPr lang="zh-CN" altLang="en-US" dirty="0" smtClean="0">
                <a:latin typeface="+mn-ea"/>
              </a:rPr>
              <a:t>算力路由器</a:t>
            </a:r>
            <a:endParaRPr lang="zh-CN" altLang="en-US" dirty="0">
              <a:latin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77922" y="5064024"/>
            <a:ext cx="193719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70C0"/>
                </a:solidFill>
                <a:latin typeface="+mn-ea"/>
              </a:rPr>
              <a:t>Wi-Fi 6</a:t>
            </a:r>
            <a:r>
              <a:rPr lang="zh-CN" altLang="en-US" sz="1600" dirty="0">
                <a:solidFill>
                  <a:srgbClr val="0070C0"/>
                </a:solidFill>
                <a:latin typeface="+mn-ea"/>
              </a:rPr>
              <a:t>路由器</a:t>
            </a:r>
            <a:endParaRPr lang="en-US" altLang="zh-CN" sz="1600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rgbClr val="0070C0"/>
                </a:solidFill>
                <a:latin typeface="+mn-ea"/>
              </a:rPr>
              <a:t>Zigbee3.0</a:t>
            </a:r>
            <a:r>
              <a:rPr lang="zh-CN" altLang="en-US" sz="1600" dirty="0">
                <a:solidFill>
                  <a:srgbClr val="0070C0"/>
                </a:solidFill>
                <a:latin typeface="+mn-ea"/>
              </a:rPr>
              <a:t>网关</a:t>
            </a:r>
            <a:endParaRPr lang="en-US" altLang="zh-CN" sz="1600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rgbClr val="0070C0"/>
                </a:solidFill>
                <a:latin typeface="+mn-ea"/>
              </a:rPr>
              <a:t>BLE</a:t>
            </a:r>
            <a:r>
              <a:rPr lang="zh-CN" altLang="en-US" sz="1600" dirty="0">
                <a:solidFill>
                  <a:srgbClr val="0070C0"/>
                </a:solidFill>
                <a:latin typeface="+mn-ea"/>
              </a:rPr>
              <a:t>网关</a:t>
            </a:r>
            <a:endParaRPr lang="en-US" altLang="zh-CN" sz="16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774068" y="5064024"/>
            <a:ext cx="193719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70C0"/>
                </a:solidFill>
                <a:latin typeface="+mn-ea"/>
              </a:rPr>
              <a:t>Wi-Fi 6</a:t>
            </a:r>
            <a:r>
              <a:rPr lang="zh-CN" altLang="en-US" sz="1600" dirty="0">
                <a:solidFill>
                  <a:srgbClr val="0070C0"/>
                </a:solidFill>
                <a:latin typeface="+mn-ea"/>
              </a:rPr>
              <a:t>路由器</a:t>
            </a:r>
            <a:endParaRPr lang="en-US" altLang="zh-CN" sz="1600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rgbClr val="0070C0"/>
                </a:solidFill>
                <a:latin typeface="+mn-ea"/>
              </a:rPr>
              <a:t>Zigbee3.0</a:t>
            </a:r>
            <a:r>
              <a:rPr lang="zh-CN" altLang="en-US" sz="1600" dirty="0">
                <a:solidFill>
                  <a:srgbClr val="0070C0"/>
                </a:solidFill>
                <a:latin typeface="+mn-ea"/>
              </a:rPr>
              <a:t>网关</a:t>
            </a:r>
            <a:endParaRPr lang="en-US" altLang="zh-CN" sz="1600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rgbClr val="0070C0"/>
                </a:solidFill>
                <a:latin typeface="+mn-ea"/>
              </a:rPr>
              <a:t>BLE</a:t>
            </a:r>
            <a:r>
              <a:rPr lang="zh-CN" altLang="en-US" sz="1600" dirty="0" smtClean="0">
                <a:solidFill>
                  <a:srgbClr val="0070C0"/>
                </a:solidFill>
                <a:latin typeface="+mn-ea"/>
              </a:rPr>
              <a:t>网关</a:t>
            </a:r>
            <a:endParaRPr lang="en-US" altLang="zh-CN" sz="1600" dirty="0" smtClean="0">
              <a:solidFill>
                <a:srgbClr val="0070C0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0070C0"/>
                </a:solidFill>
                <a:latin typeface="+mn-ea"/>
              </a:rPr>
              <a:t>语音</a:t>
            </a:r>
            <a:r>
              <a:rPr lang="en-US" altLang="zh-CN" sz="1600" dirty="0" smtClean="0">
                <a:solidFill>
                  <a:srgbClr val="0070C0"/>
                </a:solidFill>
                <a:latin typeface="+mn-ea"/>
              </a:rPr>
              <a:t>NLP</a:t>
            </a:r>
            <a:r>
              <a:rPr lang="zh-CN" altLang="en-US" sz="1600" dirty="0" smtClean="0">
                <a:solidFill>
                  <a:srgbClr val="0070C0"/>
                </a:solidFill>
                <a:latin typeface="+mn-ea"/>
              </a:rPr>
              <a:t>控制</a:t>
            </a:r>
            <a:endParaRPr lang="en-US" altLang="zh-CN" sz="1600" dirty="0" smtClean="0">
              <a:solidFill>
                <a:srgbClr val="0070C0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0070C0"/>
                </a:solidFill>
                <a:latin typeface="+mn-ea"/>
              </a:rPr>
              <a:t>红外控制</a:t>
            </a:r>
            <a:endParaRPr lang="en-US" altLang="zh-CN" sz="16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672584" y="5064024"/>
            <a:ext cx="32008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70C0"/>
                </a:solidFill>
                <a:latin typeface="+mn-ea"/>
              </a:rPr>
              <a:t>Wi-Fi 6</a:t>
            </a:r>
            <a:r>
              <a:rPr lang="zh-CN" altLang="en-US" sz="1600" dirty="0">
                <a:solidFill>
                  <a:srgbClr val="0070C0"/>
                </a:solidFill>
                <a:latin typeface="+mn-ea"/>
              </a:rPr>
              <a:t>路由器</a:t>
            </a:r>
            <a:endParaRPr lang="en-US" altLang="zh-CN" sz="1600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rgbClr val="0070C0"/>
                </a:solidFill>
                <a:latin typeface="+mn-ea"/>
              </a:rPr>
              <a:t>Zigbee3.0</a:t>
            </a:r>
            <a:r>
              <a:rPr lang="zh-CN" altLang="en-US" sz="1600" dirty="0">
                <a:solidFill>
                  <a:srgbClr val="0070C0"/>
                </a:solidFill>
                <a:latin typeface="+mn-ea"/>
              </a:rPr>
              <a:t>网关</a:t>
            </a:r>
            <a:endParaRPr lang="en-US" altLang="zh-CN" sz="1600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rgbClr val="0070C0"/>
                </a:solidFill>
                <a:latin typeface="+mn-ea"/>
              </a:rPr>
              <a:t>BLE</a:t>
            </a:r>
            <a:r>
              <a:rPr lang="zh-CN" altLang="en-US" sz="1600" dirty="0" smtClean="0">
                <a:solidFill>
                  <a:srgbClr val="0070C0"/>
                </a:solidFill>
                <a:latin typeface="+mn-ea"/>
              </a:rPr>
              <a:t>网关</a:t>
            </a:r>
            <a:endParaRPr lang="en-US" altLang="zh-CN" sz="1600" dirty="0" smtClean="0">
              <a:solidFill>
                <a:srgbClr val="0070C0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0070C0"/>
                </a:solidFill>
                <a:latin typeface="+mn-ea"/>
              </a:rPr>
              <a:t>语音</a:t>
            </a:r>
            <a:r>
              <a:rPr lang="en-US" altLang="zh-CN" sz="1600" dirty="0" smtClean="0">
                <a:solidFill>
                  <a:srgbClr val="0070C0"/>
                </a:solidFill>
                <a:latin typeface="+mn-ea"/>
              </a:rPr>
              <a:t>NLP</a:t>
            </a:r>
            <a:r>
              <a:rPr lang="zh-CN" altLang="en-US" sz="1600" dirty="0" smtClean="0">
                <a:solidFill>
                  <a:srgbClr val="0070C0"/>
                </a:solidFill>
                <a:latin typeface="+mn-ea"/>
              </a:rPr>
              <a:t>控制</a:t>
            </a:r>
            <a:endParaRPr lang="en-US" altLang="zh-CN" sz="1600" dirty="0" smtClean="0">
              <a:solidFill>
                <a:srgbClr val="0070C0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0070C0"/>
                </a:solidFill>
                <a:latin typeface="+mn-ea"/>
              </a:rPr>
              <a:t>红外控制</a:t>
            </a:r>
            <a:endParaRPr lang="en-US" altLang="zh-CN" sz="1600" dirty="0" smtClean="0">
              <a:solidFill>
                <a:srgbClr val="0070C0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0070C0"/>
                </a:solidFill>
                <a:latin typeface="+mn-ea"/>
              </a:rPr>
              <a:t>带</a:t>
            </a:r>
            <a:r>
              <a:rPr lang="zh-CN" altLang="en-US" sz="1600" dirty="0" smtClean="0">
                <a:solidFill>
                  <a:srgbClr val="0070C0"/>
                </a:solidFill>
                <a:latin typeface="+mn-ea"/>
              </a:rPr>
              <a:t>屏</a:t>
            </a:r>
            <a:r>
              <a:rPr lang="zh-CN" altLang="en-US" sz="1600" dirty="0" smtClean="0">
                <a:solidFill>
                  <a:srgbClr val="0070C0"/>
                </a:solidFill>
                <a:latin typeface="+mn-ea"/>
              </a:rPr>
              <a:t>音箱</a:t>
            </a:r>
            <a:r>
              <a:rPr lang="en-US" altLang="zh-CN" sz="1600" dirty="0" smtClean="0">
                <a:solidFill>
                  <a:srgbClr val="0070C0"/>
                </a:solidFill>
                <a:latin typeface="+mn-ea"/>
              </a:rPr>
              <a:t>/</a:t>
            </a:r>
            <a:r>
              <a:rPr lang="zh-CN" altLang="en-US" sz="1600" dirty="0" smtClean="0">
                <a:solidFill>
                  <a:srgbClr val="0070C0"/>
                </a:solidFill>
                <a:latin typeface="+mn-ea"/>
              </a:rPr>
              <a:t>音视频</a:t>
            </a:r>
            <a:endParaRPr lang="en-US" altLang="zh-CN" sz="1600" dirty="0" smtClean="0">
              <a:solidFill>
                <a:srgbClr val="0070C0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0070C0"/>
                </a:solidFill>
                <a:latin typeface="+mn-ea"/>
              </a:rPr>
              <a:t>摄像头应用</a:t>
            </a:r>
            <a:r>
              <a:rPr lang="en-US" altLang="zh-CN" sz="1600" dirty="0" smtClean="0">
                <a:solidFill>
                  <a:srgbClr val="0070C0"/>
                </a:solidFill>
                <a:latin typeface="+mn-ea"/>
              </a:rPr>
              <a:t>/</a:t>
            </a:r>
            <a:r>
              <a:rPr lang="zh-CN" altLang="en-US" sz="1600" dirty="0" smtClean="0">
                <a:solidFill>
                  <a:srgbClr val="0070C0"/>
                </a:solidFill>
                <a:latin typeface="+mn-ea"/>
              </a:rPr>
              <a:t>健康应用</a:t>
            </a:r>
            <a:endParaRPr lang="en-US" altLang="zh-CN" sz="16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81115" y="1236428"/>
            <a:ext cx="6978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n-ea"/>
              </a:rPr>
              <a:t>①</a:t>
            </a:r>
            <a:r>
              <a:rPr lang="zh-CN" altLang="en-US" b="1" dirty="0" smtClean="0">
                <a:latin typeface="+mn-ea"/>
              </a:rPr>
              <a:t>运营商版本</a:t>
            </a:r>
            <a:r>
              <a:rPr lang="zh-CN" altLang="en-US" dirty="0" smtClean="0">
                <a:latin typeface="+mn-ea"/>
              </a:rPr>
              <a:t>出货运营商，保证品质</a:t>
            </a:r>
            <a:r>
              <a:rPr lang="zh-CN" altLang="en-US" dirty="0" smtClean="0">
                <a:latin typeface="+mn-ea"/>
              </a:rPr>
              <a:t>，</a:t>
            </a:r>
            <a:r>
              <a:rPr lang="zh-CN" altLang="en-US" dirty="0">
                <a:latin typeface="+mn-ea"/>
              </a:rPr>
              <a:t>控制</a:t>
            </a:r>
            <a:r>
              <a:rPr lang="zh-CN" altLang="en-US" dirty="0" smtClean="0">
                <a:latin typeface="+mn-ea"/>
              </a:rPr>
              <a:t>成本，拉通供应链</a:t>
            </a:r>
            <a:endParaRPr lang="en-US" altLang="zh-CN" dirty="0" smtClean="0">
              <a:latin typeface="+mn-ea"/>
            </a:endParaRPr>
          </a:p>
          <a:p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②</a:t>
            </a:r>
            <a:r>
              <a:rPr lang="en-US" altLang="zh-CN" b="1" dirty="0" smtClean="0">
                <a:latin typeface="+mn-ea"/>
              </a:rPr>
              <a:t>C-Life</a:t>
            </a:r>
            <a:r>
              <a:rPr lang="zh-CN" altLang="en-US" b="1" dirty="0" smtClean="0">
                <a:latin typeface="+mn-ea"/>
              </a:rPr>
              <a:t>版本</a:t>
            </a:r>
            <a:r>
              <a:rPr lang="zh-CN" altLang="en-US" dirty="0" smtClean="0">
                <a:latin typeface="+mn-ea"/>
              </a:rPr>
              <a:t>赋能事业部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789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323849" y="370205"/>
            <a:ext cx="726875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>
                <a:ea typeface="微软雅黑" panose="020B0503020204020204" pitchFamily="34" charset="-122"/>
              </a:rPr>
              <a:t>六、其他</a:t>
            </a:r>
            <a:r>
              <a:rPr lang="en-US" altLang="zh-CN" sz="2400" b="1" dirty="0" smtClean="0">
                <a:ea typeface="微软雅黑" panose="020B0503020204020204" pitchFamily="34" charset="-122"/>
              </a:rPr>
              <a:t>-Matter</a:t>
            </a:r>
            <a:endParaRPr 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77922" y="4665018"/>
            <a:ext cx="1686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+mn-ea"/>
              </a:rPr>
              <a:t>IoT</a:t>
            </a:r>
            <a:r>
              <a:rPr lang="zh-CN" altLang="en-US" dirty="0">
                <a:latin typeface="+mn-ea"/>
              </a:rPr>
              <a:t>边缘路由器</a:t>
            </a:r>
          </a:p>
        </p:txBody>
      </p:sp>
      <p:sp>
        <p:nvSpPr>
          <p:cNvPr id="21" name="矩形 20"/>
          <p:cNvSpPr/>
          <p:nvPr/>
        </p:nvSpPr>
        <p:spPr>
          <a:xfrm>
            <a:off x="970220" y="5190089"/>
            <a:ext cx="19371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70C0"/>
                </a:solidFill>
                <a:latin typeface="+mn-ea"/>
              </a:rPr>
              <a:t>Wi-Fi 6</a:t>
            </a:r>
            <a:r>
              <a:rPr lang="zh-CN" altLang="en-US" sz="1600" dirty="0">
                <a:solidFill>
                  <a:srgbClr val="0070C0"/>
                </a:solidFill>
                <a:latin typeface="+mn-ea"/>
              </a:rPr>
              <a:t>路由器</a:t>
            </a:r>
            <a:endParaRPr lang="en-US" altLang="zh-CN" sz="1600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rgbClr val="0070C0"/>
                </a:solidFill>
                <a:latin typeface="+mn-ea"/>
              </a:rPr>
              <a:t>Zigbee3.0</a:t>
            </a:r>
            <a:r>
              <a:rPr lang="zh-CN" altLang="en-US" sz="1600" dirty="0">
                <a:solidFill>
                  <a:srgbClr val="0070C0"/>
                </a:solidFill>
                <a:latin typeface="+mn-ea"/>
              </a:rPr>
              <a:t>网关</a:t>
            </a:r>
            <a:endParaRPr lang="en-US" altLang="zh-CN" sz="1600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rgbClr val="0070C0"/>
                </a:solidFill>
                <a:latin typeface="+mn-ea"/>
              </a:rPr>
              <a:t>BLE</a:t>
            </a:r>
            <a:r>
              <a:rPr lang="zh-CN" altLang="en-US" sz="1600" dirty="0" smtClean="0">
                <a:solidFill>
                  <a:srgbClr val="0070C0"/>
                </a:solidFill>
                <a:latin typeface="+mn-ea"/>
              </a:rPr>
              <a:t>网关</a:t>
            </a:r>
            <a:endParaRPr lang="en-US" altLang="zh-CN" sz="1600" dirty="0" smtClean="0">
              <a:solidFill>
                <a:srgbClr val="0070C0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rgbClr val="E73A1C"/>
                </a:solidFill>
                <a:latin typeface="+mn-ea"/>
              </a:rPr>
              <a:t>Matter</a:t>
            </a:r>
            <a:r>
              <a:rPr lang="zh-CN" altLang="en-US" sz="1600" dirty="0" smtClean="0">
                <a:solidFill>
                  <a:srgbClr val="E73A1C"/>
                </a:solidFill>
                <a:latin typeface="+mn-ea"/>
              </a:rPr>
              <a:t>网关</a:t>
            </a:r>
            <a:endParaRPr lang="en-US" altLang="zh-CN" sz="1600" dirty="0">
              <a:solidFill>
                <a:srgbClr val="E73A1C"/>
              </a:solidFill>
              <a:latin typeface="+mn-ea"/>
            </a:endParaRPr>
          </a:p>
        </p:txBody>
      </p:sp>
      <p:pic>
        <p:nvPicPr>
          <p:cNvPr id="25" name="图片 24" descr="C:\Users\86000026\AppData\Roaming\DingTalk\191940081_v2\resource_cache\0d\0d8fb51b408961481998f6b0034311f6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72" y="1698093"/>
            <a:ext cx="4386276" cy="32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图片 25"/>
          <p:cNvPicPr/>
          <p:nvPr/>
        </p:nvPicPr>
        <p:blipFill>
          <a:blip r:embed="rId4"/>
          <a:stretch>
            <a:fillRect/>
          </a:stretch>
        </p:blipFill>
        <p:spPr>
          <a:xfrm>
            <a:off x="970220" y="1088896"/>
            <a:ext cx="1752600" cy="396240"/>
          </a:xfrm>
          <a:prstGeom prst="rect">
            <a:avLst/>
          </a:prstGeom>
        </p:spPr>
      </p:pic>
      <p:pic>
        <p:nvPicPr>
          <p:cNvPr id="27" name="图片 26" descr="https://pics5.baidu.com/feed/342ac65c103853436749ab49f68cf872cb80887b.jpeg@f_auto?token=291dfdc79fe408127429fe243e5ce60c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309" y="1745050"/>
            <a:ext cx="3625850" cy="32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5466526" y="5342573"/>
            <a:ext cx="5923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cs typeface="Times New Roman" panose="02020603050405020304" pitchFamily="18" charset="0"/>
              </a:rPr>
              <a:t>Matter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协议将实现不同品牌、不同生态之间的互联互通。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89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2993159" y="2186544"/>
            <a:ext cx="5707495" cy="1381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7200" b="1" dirty="0" smtClean="0">
                <a:ea typeface="微软雅黑" panose="020B0503020204020204" pitchFamily="34" charset="-122"/>
              </a:rPr>
              <a:t>Q&amp;A</a:t>
            </a:r>
            <a:endParaRPr lang="zh-CN" sz="7200" b="1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345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56531" y="1597680"/>
            <a:ext cx="26789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/>
              <a:t>THANKS</a:t>
            </a:r>
          </a:p>
        </p:txBody>
      </p:sp>
      <p:pic>
        <p:nvPicPr>
          <p:cNvPr id="6" name="Picture 2" descr="E:\晶晶\2017\CLife PPT 模板\素材\图标-0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4655" y="4917440"/>
            <a:ext cx="495564" cy="495564"/>
          </a:xfrm>
          <a:prstGeom prst="rect">
            <a:avLst/>
          </a:prstGeom>
          <a:noFill/>
        </p:spPr>
      </p:pic>
      <p:pic>
        <p:nvPicPr>
          <p:cNvPr id="10" name="Picture 5" descr="E:\晶晶\2017\CLife PPT 模板\素材\图标-0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4655" y="4131622"/>
            <a:ext cx="495564" cy="495564"/>
          </a:xfrm>
          <a:prstGeom prst="rect">
            <a:avLst/>
          </a:prstGeom>
          <a:noFill/>
        </p:spPr>
      </p:pic>
      <p:pic>
        <p:nvPicPr>
          <p:cNvPr id="11" name="Picture 6" descr="C:\Users\Administrator\Desktop\2281619424465646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56527" y="4050659"/>
            <a:ext cx="1428760" cy="142876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6127597" y="4203060"/>
            <a:ext cx="221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400-636-6396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27597" y="4894286"/>
            <a:ext cx="3357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深圳市南山区高新南区科技南十路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深圳航天科技创新研究院大厦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座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楼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323849" y="370205"/>
            <a:ext cx="5707495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 smtClean="0">
                <a:latin typeface="+mn-ea"/>
              </a:rPr>
              <a:t>比尔盖茨  未来</a:t>
            </a:r>
            <a:r>
              <a:rPr lang="zh-CN" altLang="en-US" sz="2400" b="1" dirty="0">
                <a:latin typeface="+mn-ea"/>
              </a:rPr>
              <a:t>之</a:t>
            </a:r>
            <a:r>
              <a:rPr lang="zh-CN" altLang="en-US" sz="2400" b="1" dirty="0" smtClean="0">
                <a:latin typeface="+mn-ea"/>
              </a:rPr>
              <a:t>屋</a:t>
            </a:r>
            <a:endParaRPr lang="zh-CN" sz="2400" b="1" dirty="0">
              <a:latin typeface="+mn-ea"/>
            </a:endParaRPr>
          </a:p>
        </p:txBody>
      </p:sp>
      <p:pic>
        <p:nvPicPr>
          <p:cNvPr id="10242" name="Picture 2" descr="https://pic.rmb.bdstatic.com/bjh/down/c62b66b80407b072e11352304688d1c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07" y="1928398"/>
            <a:ext cx="6390411" cy="359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14612" y="1254553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222222"/>
                </a:solidFill>
                <a:latin typeface="+mn-ea"/>
              </a:rPr>
              <a:t>1990</a:t>
            </a:r>
            <a:r>
              <a:rPr lang="zh-CN" altLang="en-US" sz="2000" dirty="0" smtClean="0">
                <a:solidFill>
                  <a:srgbClr val="222222"/>
                </a:solidFill>
                <a:latin typeface="+mn-ea"/>
              </a:rPr>
              <a:t>年  </a:t>
            </a:r>
            <a:r>
              <a:rPr lang="en-US" altLang="zh-CN" dirty="0">
                <a:latin typeface="+mn-ea"/>
              </a:rPr>
              <a:t>1.13</a:t>
            </a:r>
            <a:r>
              <a:rPr lang="zh-CN" altLang="en-US" dirty="0">
                <a:latin typeface="+mn-ea"/>
              </a:rPr>
              <a:t>亿</a:t>
            </a:r>
            <a:r>
              <a:rPr lang="zh-CN" altLang="en-US" dirty="0" smtClean="0">
                <a:latin typeface="+mn-ea"/>
              </a:rPr>
              <a:t>美元  </a:t>
            </a:r>
            <a:r>
              <a:rPr lang="en-US" altLang="zh-CN" dirty="0" smtClean="0">
                <a:latin typeface="+mn-ea"/>
              </a:rPr>
              <a:t>7</a:t>
            </a:r>
            <a:r>
              <a:rPr lang="zh-CN" altLang="en-US" dirty="0" smtClean="0">
                <a:latin typeface="+mn-ea"/>
              </a:rPr>
              <a:t>年</a:t>
            </a:r>
            <a:r>
              <a:rPr lang="zh-CN" altLang="en-US" sz="2000" b="1" dirty="0" smtClean="0">
                <a:solidFill>
                  <a:srgbClr val="222222"/>
                </a:solidFill>
                <a:latin typeface="+mn-ea"/>
              </a:rPr>
              <a:t>  </a:t>
            </a:r>
            <a:endParaRPr lang="zh-CN" altLang="en-US" sz="2000" dirty="0"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68654" y="1928398"/>
            <a:ext cx="535709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zh-CN" sz="1400" dirty="0">
                <a:solidFill>
                  <a:srgbClr val="4C4C4C"/>
                </a:solidFill>
                <a:latin typeface="+mn-ea"/>
              </a:rPr>
              <a:t>1.</a:t>
            </a:r>
            <a:r>
              <a:rPr lang="zh-CN" altLang="en-US" sz="1400" dirty="0">
                <a:solidFill>
                  <a:srgbClr val="4C4C4C"/>
                </a:solidFill>
                <a:latin typeface="+mn-ea"/>
              </a:rPr>
              <a:t>豪宅的大门设有气象感知器电脑可根据各项气象指标，控制室内的温度和通风的情况。</a:t>
            </a:r>
          </a:p>
          <a:p>
            <a:pPr latinLnBrk="1"/>
            <a:r>
              <a:rPr lang="en-US" altLang="zh-CN" sz="1400" dirty="0">
                <a:solidFill>
                  <a:srgbClr val="4C4C4C"/>
                </a:solidFill>
                <a:latin typeface="+mn-ea"/>
              </a:rPr>
              <a:t>2.</a:t>
            </a:r>
            <a:r>
              <a:rPr lang="zh-CN" altLang="en-US" sz="1400" dirty="0">
                <a:solidFill>
                  <a:srgbClr val="4C4C4C"/>
                </a:solidFill>
                <a:latin typeface="+mn-ea"/>
              </a:rPr>
              <a:t>来访者通过出入口，其个人信息、包括指纹等，就会作为来访资料储存到电脑中。</a:t>
            </a:r>
          </a:p>
          <a:p>
            <a:pPr latinLnBrk="1"/>
            <a:r>
              <a:rPr lang="en-US" altLang="zh-CN" sz="1400" dirty="0">
                <a:solidFill>
                  <a:srgbClr val="4C4C4C"/>
                </a:solidFill>
                <a:latin typeface="+mn-ea"/>
              </a:rPr>
              <a:t>3.</a:t>
            </a:r>
            <a:r>
              <a:rPr lang="zh-CN" altLang="en-US" sz="1400" dirty="0">
                <a:solidFill>
                  <a:srgbClr val="4C4C4C"/>
                </a:solidFill>
                <a:latin typeface="+mn-ea"/>
              </a:rPr>
              <a:t>通过安检后，保卫人员发给来访者一个纽扣大小的东西，佩戴上它，来访者在盖茨家的行踪就一目了然了。</a:t>
            </a:r>
          </a:p>
          <a:p>
            <a:pPr latinLnBrk="1"/>
            <a:r>
              <a:rPr lang="en-US" altLang="zh-CN" sz="1400" dirty="0">
                <a:solidFill>
                  <a:srgbClr val="4C4C4C"/>
                </a:solidFill>
                <a:latin typeface="+mn-ea"/>
              </a:rPr>
              <a:t>4.</a:t>
            </a:r>
            <a:r>
              <a:rPr lang="zh-CN" altLang="en-US" sz="1400" dirty="0">
                <a:solidFill>
                  <a:srgbClr val="4C4C4C"/>
                </a:solidFill>
                <a:latin typeface="+mn-ea"/>
              </a:rPr>
              <a:t>会议室智能化程度最高，盖茨在这里随时可以召开网络视频会议。</a:t>
            </a:r>
          </a:p>
          <a:p>
            <a:pPr latinLnBrk="1"/>
            <a:r>
              <a:rPr lang="en-US" altLang="zh-CN" sz="1400" dirty="0">
                <a:solidFill>
                  <a:srgbClr val="4C4C4C"/>
                </a:solidFill>
                <a:latin typeface="+mn-ea"/>
              </a:rPr>
              <a:t>5.</a:t>
            </a:r>
            <a:r>
              <a:rPr lang="zh-CN" altLang="en-US" sz="1400" dirty="0">
                <a:solidFill>
                  <a:srgbClr val="4C4C4C"/>
                </a:solidFill>
                <a:latin typeface="+mn-ea"/>
              </a:rPr>
              <a:t>室内所有的照明、温湿度、音响、防盗等系统都可以根据需要通过电脑进行调节。</a:t>
            </a:r>
          </a:p>
          <a:p>
            <a:pPr latinLnBrk="1"/>
            <a:r>
              <a:rPr lang="en-US" altLang="zh-CN" sz="1400" dirty="0">
                <a:solidFill>
                  <a:srgbClr val="4C4C4C"/>
                </a:solidFill>
                <a:latin typeface="+mn-ea"/>
              </a:rPr>
              <a:t>6.</a:t>
            </a:r>
            <a:r>
              <a:rPr lang="zh-CN" altLang="en-US" sz="1400" dirty="0">
                <a:solidFill>
                  <a:srgbClr val="4C4C4C"/>
                </a:solidFill>
                <a:latin typeface="+mn-ea"/>
              </a:rPr>
              <a:t>地板中的传感器能在</a:t>
            </a:r>
            <a:r>
              <a:rPr lang="en-US" altLang="zh-CN" sz="1400" dirty="0">
                <a:solidFill>
                  <a:srgbClr val="4C4C4C"/>
                </a:solidFill>
                <a:latin typeface="+mn-ea"/>
              </a:rPr>
              <a:t>15</a:t>
            </a:r>
            <a:r>
              <a:rPr lang="zh-CN" altLang="en-US" sz="1400" dirty="0">
                <a:solidFill>
                  <a:srgbClr val="4C4C4C"/>
                </a:solidFill>
                <a:latin typeface="+mn-ea"/>
              </a:rPr>
              <a:t>厘米内跟踪到人的足迹，在感应到人来时会自动打开照明系统，在离去时自动关闭。</a:t>
            </a:r>
          </a:p>
          <a:p>
            <a:pPr latinLnBrk="1"/>
            <a:r>
              <a:rPr lang="en-US" altLang="zh-CN" sz="1400" dirty="0">
                <a:solidFill>
                  <a:srgbClr val="4C4C4C"/>
                </a:solidFill>
                <a:latin typeface="+mn-ea"/>
              </a:rPr>
              <a:t>7.</a:t>
            </a:r>
            <a:r>
              <a:rPr lang="zh-CN" altLang="en-US" sz="1400" dirty="0">
                <a:solidFill>
                  <a:srgbClr val="4C4C4C"/>
                </a:solidFill>
                <a:latin typeface="+mn-ea"/>
              </a:rPr>
              <a:t>厨房内有全自动烹调设备。</a:t>
            </a:r>
          </a:p>
          <a:p>
            <a:pPr latinLnBrk="1"/>
            <a:r>
              <a:rPr lang="en-US" altLang="zh-CN" sz="1400" dirty="0">
                <a:solidFill>
                  <a:srgbClr val="4C4C4C"/>
                </a:solidFill>
                <a:latin typeface="+mn-ea"/>
              </a:rPr>
              <a:t>8.</a:t>
            </a:r>
            <a:r>
              <a:rPr lang="zh-CN" altLang="en-US" sz="1400" dirty="0">
                <a:solidFill>
                  <a:srgbClr val="4C4C4C"/>
                </a:solidFill>
                <a:latin typeface="+mn-ea"/>
              </a:rPr>
              <a:t>厕所安装了一套检查身体的电脑系统，如发现异常，电脑会立即发出警报。</a:t>
            </a:r>
          </a:p>
          <a:p>
            <a:pPr latinLnBrk="1"/>
            <a:r>
              <a:rPr lang="en-US" altLang="zh-CN" sz="1400" dirty="0">
                <a:solidFill>
                  <a:srgbClr val="4C4C4C"/>
                </a:solidFill>
                <a:latin typeface="+mn-ea"/>
              </a:rPr>
              <a:t>9. </a:t>
            </a:r>
            <a:r>
              <a:rPr lang="zh-CN" altLang="en-US" sz="1400" dirty="0">
                <a:solidFill>
                  <a:srgbClr val="4C4C4C"/>
                </a:solidFill>
                <a:latin typeface="+mn-ea"/>
              </a:rPr>
              <a:t>唯一带有传统特色的是一棵百年老树，先进的传感器能根据老树的需水情况，实现及时、全自动浇灌。</a:t>
            </a:r>
            <a:endParaRPr lang="zh-CN" altLang="en-US" sz="1400" b="0" i="0" dirty="0">
              <a:solidFill>
                <a:srgbClr val="4C4C4C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760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323849" y="370205"/>
            <a:ext cx="5707495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 smtClean="0">
                <a:latin typeface="+mn-ea"/>
              </a:rPr>
              <a:t>智能家居场景</a:t>
            </a:r>
            <a:endParaRPr lang="zh-CN" sz="2400" b="1" dirty="0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377" y="1130474"/>
            <a:ext cx="10209934" cy="521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7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323849" y="370205"/>
            <a:ext cx="570749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2400" b="1" dirty="0" smtClean="0">
                <a:latin typeface="+mn-ea"/>
              </a:rPr>
              <a:t>2014</a:t>
            </a:r>
            <a:r>
              <a:rPr lang="zh-CN" altLang="en-US" sz="2400" b="1" dirty="0" smtClean="0">
                <a:latin typeface="+mn-ea"/>
              </a:rPr>
              <a:t>年</a:t>
            </a:r>
            <a:endParaRPr lang="zh-CN" sz="2400" b="1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35" y="1354675"/>
            <a:ext cx="6144491" cy="4965449"/>
          </a:xfrm>
          <a:prstGeom prst="rect">
            <a:avLst/>
          </a:prstGeom>
        </p:spPr>
      </p:pic>
      <p:pic>
        <p:nvPicPr>
          <p:cNvPr id="15362" name="Picture 2" descr="https://img0.baidu.com/it/u=825344604,689371302&amp;fm=253&amp;fmt=auto&amp;app=138&amp;f=JPEG?w=667&amp;h=5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949" y="1804761"/>
            <a:ext cx="4614195" cy="345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8378300" y="5348738"/>
            <a:ext cx="2715491" cy="683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accent6"/>
                </a:solidFill>
                <a:latin typeface="+mn-ea"/>
              </a:rPr>
              <a:t>C-Life</a:t>
            </a:r>
            <a:r>
              <a:rPr lang="zh-CN" altLang="en-US" sz="2400" b="1" dirty="0" smtClean="0">
                <a:solidFill>
                  <a:schemeClr val="accent6"/>
                </a:solidFill>
                <a:latin typeface="+mn-ea"/>
              </a:rPr>
              <a:t>诞生</a:t>
            </a:r>
            <a:endParaRPr lang="zh-CN" altLang="en-US" sz="2400" b="1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515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323849" y="370205"/>
            <a:ext cx="5707495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 smtClean="0">
                <a:latin typeface="+mn-ea"/>
              </a:rPr>
              <a:t>智能家居痛点</a:t>
            </a:r>
            <a:endParaRPr lang="zh-CN" sz="2400" b="1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911" y="1707633"/>
            <a:ext cx="10094825" cy="296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5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d6d9c724-ca99-493f-aaf5-18da1ec85f48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6">
      <a:majorFont>
        <a:latin typeface="Segoe UI"/>
        <a:ea typeface="宋体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9969</TotalTime>
  <Words>2664</Words>
  <Application>Microsoft Office PowerPoint</Application>
  <PresentationFormat>宽屏</PresentationFormat>
  <Paragraphs>525</Paragraphs>
  <Slides>58</Slides>
  <Notes>38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1" baseType="lpstr">
      <vt:lpstr>Helvetica Neue</vt:lpstr>
      <vt:lpstr>PingFang SC</vt:lpstr>
      <vt:lpstr>等线</vt:lpstr>
      <vt:lpstr>思源黑体 CN</vt:lpstr>
      <vt:lpstr>宋体</vt:lpstr>
      <vt:lpstr>微软雅黑</vt:lpstr>
      <vt:lpstr>Arial</vt:lpstr>
      <vt:lpstr>Calibri</vt:lpstr>
      <vt:lpstr>Segoe UI</vt:lpstr>
      <vt:lpstr>Times New Roman</vt:lpstr>
      <vt:lpstr>Wingdings</vt:lpstr>
      <vt:lpstr>Office 主题</vt:lpstr>
      <vt:lpstr>工作表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汤建锋</cp:lastModifiedBy>
  <cp:revision>1550</cp:revision>
  <dcterms:created xsi:type="dcterms:W3CDTF">2015-08-18T02:51:00Z</dcterms:created>
  <dcterms:modified xsi:type="dcterms:W3CDTF">2023-09-05T10:15:31Z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2052-11.3.0.8586</vt:lpwstr>
  </property>
</Properties>
</file>